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5" r:id="rId2"/>
    <p:sldId id="436" r:id="rId3"/>
    <p:sldId id="437" r:id="rId4"/>
    <p:sldId id="438" r:id="rId5"/>
    <p:sldId id="439" r:id="rId6"/>
    <p:sldId id="440" r:id="rId7"/>
    <p:sldId id="441" r:id="rId8"/>
    <p:sldId id="461" r:id="rId9"/>
    <p:sldId id="462" r:id="rId10"/>
    <p:sldId id="442" r:id="rId11"/>
    <p:sldId id="449" r:id="rId12"/>
    <p:sldId id="450" r:id="rId13"/>
    <p:sldId id="463" r:id="rId14"/>
    <p:sldId id="443" r:id="rId15"/>
    <p:sldId id="444" r:id="rId16"/>
    <p:sldId id="445" r:id="rId17"/>
    <p:sldId id="451" r:id="rId18"/>
    <p:sldId id="452" r:id="rId19"/>
    <p:sldId id="454" r:id="rId20"/>
    <p:sldId id="455" r:id="rId21"/>
    <p:sldId id="464" r:id="rId22"/>
    <p:sldId id="453" r:id="rId23"/>
    <p:sldId id="457" r:id="rId24"/>
    <p:sldId id="458" r:id="rId25"/>
    <p:sldId id="447" r:id="rId26"/>
    <p:sldId id="446" r:id="rId27"/>
    <p:sldId id="448" r:id="rId28"/>
    <p:sldId id="466" r:id="rId29"/>
    <p:sldId id="467" r:id="rId30"/>
    <p:sldId id="459" r:id="rId31"/>
    <p:sldId id="460" r:id="rId32"/>
    <p:sldId id="465" r:id="rId33"/>
    <p:sldId id="4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3" d="100"/>
          <a:sy n="113"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i Lal" userId="ab7204c44e74ace1" providerId="LiveId" clId="{64DC20D8-560A-42A2-A716-380B603CEB43}"/>
    <pc:docChg chg="custSel addSld modSld">
      <pc:chgData name="Devi Lal" userId="ab7204c44e74ace1" providerId="LiveId" clId="{64DC20D8-560A-42A2-A716-380B603CEB43}" dt="2025-09-08T03:09:23.017" v="16" actId="680"/>
      <pc:docMkLst>
        <pc:docMk/>
      </pc:docMkLst>
      <pc:sldChg chg="addSp modSp mod">
        <pc:chgData name="Devi Lal" userId="ab7204c44e74ace1" providerId="LiveId" clId="{64DC20D8-560A-42A2-A716-380B603CEB43}" dt="2025-09-08T03:07:03.031" v="15" actId="207"/>
        <pc:sldMkLst>
          <pc:docMk/>
          <pc:sldMk cId="3556374447" sldId="465"/>
        </pc:sldMkLst>
        <pc:spChg chg="add mod">
          <ac:chgData name="Devi Lal" userId="ab7204c44e74ace1" providerId="LiveId" clId="{64DC20D8-560A-42A2-A716-380B603CEB43}" dt="2025-09-08T03:07:03.031" v="15" actId="207"/>
          <ac:spMkLst>
            <pc:docMk/>
            <pc:sldMk cId="3556374447" sldId="465"/>
            <ac:spMk id="5" creationId="{E98D6EF7-DBEA-4F0D-BB22-886D3B3A922D}"/>
          </ac:spMkLst>
        </pc:spChg>
      </pc:sldChg>
      <pc:sldChg chg="new">
        <pc:chgData name="Devi Lal" userId="ab7204c44e74ace1" providerId="LiveId" clId="{64DC20D8-560A-42A2-A716-380B603CEB43}" dt="2025-09-08T03:09:23.017" v="16" actId="680"/>
        <pc:sldMkLst>
          <pc:docMk/>
          <pc:sldMk cId="2042317094" sldId="4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F4B6-7A93-4CEE-B807-8ABE9E6B0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2C563A-92A4-47EE-A621-370606D53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A88594-C5D8-43AD-B17E-7D8D3AB36948}"/>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F0996A6A-F338-4310-A46D-5158D1DD8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45D98-0266-44FF-BC26-197D5612EE6F}"/>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904724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4789-BF5A-4276-BC1A-19A16EED4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DF56DE-E493-4A53-9E1D-FCCE01716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76578-580E-4FBF-8F03-1D5416AC11A5}"/>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A14AC0FC-9130-4AB1-B2C9-71B261F14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045BD-4483-467F-B471-0FE480C103EF}"/>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403799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4E9B3F-20CF-4722-99B8-24D1F3E1D9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AE7842-AFFC-4CF5-93EF-1CA9E44B9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AF5AC-FE1A-43CE-A045-E39BB9AF246D}"/>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06ED0371-C27A-4CAA-A3CE-73C8EA645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A0992-5490-4764-B6F2-674F17990E0C}"/>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278458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90B5-B515-4420-909B-EF81EE5B40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40972F-253C-47BC-8D1E-E2F7B12DB1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280E2-35D3-4EF1-8C95-137FA51F7931}"/>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57D9C664-1EEC-4F2F-8960-79E49FC81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EA3F0-72FF-4ABD-9783-2BEA127B13D0}"/>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498312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A2DB-CF28-4C4E-A23E-DD35906F3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A55852-B8F5-4AFE-9DAA-EAA277206F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E6ACEA-0A2B-4545-82A8-4E0286FCD81D}"/>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9D8D701E-947B-4DF5-BB23-EB60BFBC9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8803F-9D40-4140-9750-7D1D7B2DE04E}"/>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95981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D11F-5F97-459E-A966-CA2104320C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037597-6404-4270-9FF7-89A46BA2F1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AEB52B-26D4-4810-9A50-18E28B985D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2CC160-D090-42A8-8229-E5F156587A73}"/>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6" name="Footer Placeholder 5">
            <a:extLst>
              <a:ext uri="{FF2B5EF4-FFF2-40B4-BE49-F238E27FC236}">
                <a16:creationId xmlns:a16="http://schemas.microsoft.com/office/drawing/2014/main" id="{F1AED286-1F77-4D2F-8C4B-90B674269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57642-D38E-4F32-B226-C89D52D1157C}"/>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428294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453D-5A76-4458-9E00-F6AF534280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88E41-2283-452F-B86F-811D10350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01F50D-B211-4A36-BD94-900433A0B8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2EBD12-6E7E-4FF4-B7BA-BC0A7E2F4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8478D4-9E91-432B-A3D7-B830715847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287A64-1421-4ADA-A9DE-DEF4CA8812A6}"/>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8" name="Footer Placeholder 7">
            <a:extLst>
              <a:ext uri="{FF2B5EF4-FFF2-40B4-BE49-F238E27FC236}">
                <a16:creationId xmlns:a16="http://schemas.microsoft.com/office/drawing/2014/main" id="{0D225D85-8C2F-45FC-B1CF-EF55C2E303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7986BA-F291-443A-9565-1B9B9B733887}"/>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148496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AC76A-C83B-486D-91D5-7728EDB49B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AFA04-DF3A-405A-A547-D8034443D322}"/>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4" name="Footer Placeholder 3">
            <a:extLst>
              <a:ext uri="{FF2B5EF4-FFF2-40B4-BE49-F238E27FC236}">
                <a16:creationId xmlns:a16="http://schemas.microsoft.com/office/drawing/2014/main" id="{61D0B1CF-41B9-4D6C-8A5E-A9809FFF3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BE27CB-7BA1-4A59-8218-C524F15DAADA}"/>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2696233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68C28-C382-4D3A-9AED-22AF6507853B}"/>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3" name="Footer Placeholder 2">
            <a:extLst>
              <a:ext uri="{FF2B5EF4-FFF2-40B4-BE49-F238E27FC236}">
                <a16:creationId xmlns:a16="http://schemas.microsoft.com/office/drawing/2014/main" id="{EC1FEA5D-8C18-45F1-A5CC-E777C2D559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05057C-E2CE-4F67-BC61-3E676334DC65}"/>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261884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ADD1-C607-499F-9FFC-AED792B0B2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AA1EEC-687D-48CF-BCCE-7E92D03B7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CEC53E-B060-45DC-A819-F872FAB17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02A13-7867-4844-84F5-B1236E2DA682}"/>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6" name="Footer Placeholder 5">
            <a:extLst>
              <a:ext uri="{FF2B5EF4-FFF2-40B4-BE49-F238E27FC236}">
                <a16:creationId xmlns:a16="http://schemas.microsoft.com/office/drawing/2014/main" id="{F8A2D7B6-1CA5-49B3-B139-8F3596804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24297-4374-4CAA-8483-88B050AA753F}"/>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203041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3077-832A-40CE-A13E-FD67173A6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A20F7C-A35A-4C54-9BAA-8D0D2F430D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CE05B3-B0C9-4CA3-9C6A-978CC02B7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3B76E8-7D8A-407A-969B-548F66657C47}"/>
              </a:ext>
            </a:extLst>
          </p:cNvPr>
          <p:cNvSpPr>
            <a:spLocks noGrp="1"/>
          </p:cNvSpPr>
          <p:nvPr>
            <p:ph type="dt" sz="half" idx="10"/>
          </p:nvPr>
        </p:nvSpPr>
        <p:spPr/>
        <p:txBody>
          <a:bodyPr/>
          <a:lstStyle/>
          <a:p>
            <a:fld id="{3F54A3A9-2356-4DF6-9CEB-1CCEBCB2E46C}" type="datetimeFigureOut">
              <a:rPr lang="en-US" smtClean="0"/>
              <a:t>9/8/2025</a:t>
            </a:fld>
            <a:endParaRPr lang="en-US"/>
          </a:p>
        </p:txBody>
      </p:sp>
      <p:sp>
        <p:nvSpPr>
          <p:cNvPr id="6" name="Footer Placeholder 5">
            <a:extLst>
              <a:ext uri="{FF2B5EF4-FFF2-40B4-BE49-F238E27FC236}">
                <a16:creationId xmlns:a16="http://schemas.microsoft.com/office/drawing/2014/main" id="{A50DA2B7-96BE-4EFC-B2CE-4B9F3ED03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C27965-1989-48F3-B9CE-B9547E96DBCD}"/>
              </a:ext>
            </a:extLst>
          </p:cNvPr>
          <p:cNvSpPr>
            <a:spLocks noGrp="1"/>
          </p:cNvSpPr>
          <p:nvPr>
            <p:ph type="sldNum" sz="quarter" idx="12"/>
          </p:nvPr>
        </p:nvSpPr>
        <p:spPr/>
        <p:txBody>
          <a:bodyPr/>
          <a:lstStyle/>
          <a:p>
            <a:fld id="{968E6E46-A93F-4EF8-86BC-4BC468115F36}" type="slidenum">
              <a:rPr lang="en-US" smtClean="0"/>
              <a:t>‹#›</a:t>
            </a:fld>
            <a:endParaRPr lang="en-US"/>
          </a:p>
        </p:txBody>
      </p:sp>
    </p:spTree>
    <p:extLst>
      <p:ext uri="{BB962C8B-B14F-4D97-AF65-F5344CB8AC3E}">
        <p14:creationId xmlns:p14="http://schemas.microsoft.com/office/powerpoint/2010/main" val="583683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5CEB0B-0B9F-457F-93AA-04F081321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5B2A38-7EE9-4443-9659-0F8629832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DC88D-4D9C-4147-8FCA-6F922F514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4A3A9-2356-4DF6-9CEB-1CCEBCB2E46C}" type="datetimeFigureOut">
              <a:rPr lang="en-US" smtClean="0"/>
              <a:t>9/8/2025</a:t>
            </a:fld>
            <a:endParaRPr lang="en-US"/>
          </a:p>
        </p:txBody>
      </p:sp>
      <p:sp>
        <p:nvSpPr>
          <p:cNvPr id="5" name="Footer Placeholder 4">
            <a:extLst>
              <a:ext uri="{FF2B5EF4-FFF2-40B4-BE49-F238E27FC236}">
                <a16:creationId xmlns:a16="http://schemas.microsoft.com/office/drawing/2014/main" id="{5DAFAD15-0930-433F-8674-0731AC607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E4C90-430D-4005-AD39-6D66B8247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E6E46-A93F-4EF8-86BC-4BC468115F36}" type="slidenum">
              <a:rPr lang="en-US" smtClean="0"/>
              <a:t>‹#›</a:t>
            </a:fld>
            <a:endParaRPr lang="en-US"/>
          </a:p>
        </p:txBody>
      </p:sp>
    </p:spTree>
    <p:extLst>
      <p:ext uri="{BB962C8B-B14F-4D97-AF65-F5344CB8AC3E}">
        <p14:creationId xmlns:p14="http://schemas.microsoft.com/office/powerpoint/2010/main" val="402100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445F0-E10D-4BB8-9018-0760FBACFD75}"/>
              </a:ext>
            </a:extLst>
          </p:cNvPr>
          <p:cNvSpPr txBox="1"/>
          <p:nvPr/>
        </p:nvSpPr>
        <p:spPr>
          <a:xfrm>
            <a:off x="33867" y="655935"/>
            <a:ext cx="12124266"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Although the basic slip mechanisms are the same in polycrystals and single crystals, their stress-strain behavior differs substantially.</a:t>
            </a:r>
            <a:endParaRPr lang="en-IN" dirty="0"/>
          </a:p>
        </p:txBody>
      </p:sp>
      <p:sp>
        <p:nvSpPr>
          <p:cNvPr id="4" name="TextBox 3">
            <a:extLst>
              <a:ext uri="{FF2B5EF4-FFF2-40B4-BE49-F238E27FC236}">
                <a16:creationId xmlns:a16="http://schemas.microsoft.com/office/drawing/2014/main" id="{0A3577FC-ADA2-4AD2-B0C9-88FB3B4740AF}"/>
              </a:ext>
            </a:extLst>
          </p:cNvPr>
          <p:cNvSpPr txBox="1"/>
          <p:nvPr/>
        </p:nvSpPr>
        <p:spPr>
          <a:xfrm flipH="1">
            <a:off x="4749799" y="106681"/>
            <a:ext cx="2015067" cy="369332"/>
          </a:xfrm>
          <a:prstGeom prst="rect">
            <a:avLst/>
          </a:prstGeom>
          <a:noFill/>
        </p:spPr>
        <p:txBody>
          <a:bodyPr wrap="square" rtlCol="0">
            <a:spAutoFit/>
          </a:bodyPr>
          <a:lstStyle/>
          <a:p>
            <a:r>
              <a:rPr lang="en-IN" dirty="0"/>
              <a:t>Slip in polycrystal </a:t>
            </a:r>
          </a:p>
        </p:txBody>
      </p:sp>
      <p:sp>
        <p:nvSpPr>
          <p:cNvPr id="6" name="TextBox 5">
            <a:extLst>
              <a:ext uri="{FF2B5EF4-FFF2-40B4-BE49-F238E27FC236}">
                <a16:creationId xmlns:a16="http://schemas.microsoft.com/office/drawing/2014/main" id="{A796ECAC-1A64-406C-A3AD-7E84E01A843D}"/>
              </a:ext>
            </a:extLst>
          </p:cNvPr>
          <p:cNvSpPr txBox="1"/>
          <p:nvPr/>
        </p:nvSpPr>
        <p:spPr>
          <a:xfrm>
            <a:off x="93133" y="1449122"/>
            <a:ext cx="12005733" cy="646331"/>
          </a:xfrm>
          <a:prstGeom prst="rect">
            <a:avLst/>
          </a:prstGeom>
          <a:noFill/>
        </p:spPr>
        <p:txBody>
          <a:bodyPr wrap="square">
            <a:spAutoFit/>
          </a:bodyPr>
          <a:lstStyle/>
          <a:p>
            <a:pPr algn="l"/>
            <a:r>
              <a:rPr lang="en-US" dirty="0">
                <a:latin typeface="Times New Roman" panose="02020603050405020304" pitchFamily="18" charset="0"/>
              </a:rPr>
              <a:t>T</a:t>
            </a:r>
            <a:r>
              <a:rPr lang="en-US" sz="1800" b="0" i="0" u="none" strike="noStrike" baseline="0" dirty="0">
                <a:latin typeface="Times New Roman" panose="02020603050405020304" pitchFamily="18" charset="0"/>
              </a:rPr>
              <a:t>he grips of a testing machine provide constraints on single crystal deformation, so do adjacent grains within </a:t>
            </a:r>
            <a:r>
              <a:rPr lang="en-IN" sz="1800" b="0" i="0" u="none" strike="noStrike" baseline="0" dirty="0">
                <a:latin typeface="Times New Roman" panose="02020603050405020304" pitchFamily="18" charset="0"/>
              </a:rPr>
              <a:t>a polycrystal provide similar constraints in polycrystalline deformation.</a:t>
            </a:r>
            <a:endParaRPr lang="en-IN" dirty="0"/>
          </a:p>
        </p:txBody>
      </p:sp>
    </p:spTree>
    <p:extLst>
      <p:ext uri="{BB962C8B-B14F-4D97-AF65-F5344CB8AC3E}">
        <p14:creationId xmlns:p14="http://schemas.microsoft.com/office/powerpoint/2010/main" val="2400545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CD71D-B4A2-45A8-AD26-169A2F20A6A1}"/>
              </a:ext>
            </a:extLst>
          </p:cNvPr>
          <p:cNvSpPr txBox="1"/>
          <p:nvPr/>
        </p:nvSpPr>
        <p:spPr>
          <a:xfrm>
            <a:off x="4478867" y="211667"/>
            <a:ext cx="2638799" cy="369332"/>
          </a:xfrm>
          <a:prstGeom prst="rect">
            <a:avLst/>
          </a:prstGeom>
          <a:noFill/>
        </p:spPr>
        <p:txBody>
          <a:bodyPr wrap="none" rtlCol="0">
            <a:spAutoFit/>
          </a:bodyPr>
          <a:lstStyle/>
          <a:p>
            <a:r>
              <a:rPr lang="en-IN" dirty="0"/>
              <a:t>Strengthening mechanism</a:t>
            </a:r>
          </a:p>
        </p:txBody>
      </p:sp>
      <p:sp>
        <p:nvSpPr>
          <p:cNvPr id="4" name="TextBox 3">
            <a:extLst>
              <a:ext uri="{FF2B5EF4-FFF2-40B4-BE49-F238E27FC236}">
                <a16:creationId xmlns:a16="http://schemas.microsoft.com/office/drawing/2014/main" id="{6D060DC6-5008-4C72-9B70-A0F86127F1DB}"/>
              </a:ext>
            </a:extLst>
          </p:cNvPr>
          <p:cNvSpPr txBox="1"/>
          <p:nvPr/>
        </p:nvSpPr>
        <p:spPr>
          <a:xfrm>
            <a:off x="0" y="580999"/>
            <a:ext cx="12192000"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In this, we consider important ways by which the flow strength of crystalline solids is increased by restricting dislocation motion. Various types of "obstacles,“ either alone or in combination, can be present in a crystalline material to produce </a:t>
            </a:r>
            <a:r>
              <a:rPr lang="en-IN" sz="1800" b="0" i="0" u="none" strike="noStrike" baseline="0" dirty="0">
                <a:latin typeface="Times New Roman" panose="02020603050405020304" pitchFamily="18" charset="0"/>
              </a:rPr>
              <a:t>such an effect.</a:t>
            </a:r>
            <a:endParaRPr lang="en-IN" dirty="0"/>
          </a:p>
        </p:txBody>
      </p:sp>
      <p:sp>
        <p:nvSpPr>
          <p:cNvPr id="6" name="TextBox 5">
            <a:extLst>
              <a:ext uri="{FF2B5EF4-FFF2-40B4-BE49-F238E27FC236}">
                <a16:creationId xmlns:a16="http://schemas.microsoft.com/office/drawing/2014/main" id="{A302EEBB-9129-47FB-AFA1-58DE17C60AC9}"/>
              </a:ext>
            </a:extLst>
          </p:cNvPr>
          <p:cNvSpPr txBox="1"/>
          <p:nvPr/>
        </p:nvSpPr>
        <p:spPr>
          <a:xfrm>
            <a:off x="0" y="1352602"/>
            <a:ext cx="12192000"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The most commonly employed obstacles are other dislocations, internal boundaries (such as grain, sub-grain, or cell boundaries), solute atoms, and </a:t>
            </a:r>
            <a:r>
              <a:rPr lang="en-IN" sz="1800" b="0" i="0" u="none" strike="noStrike" baseline="0" dirty="0">
                <a:latin typeface="Times New Roman" panose="02020603050405020304" pitchFamily="18" charset="0"/>
              </a:rPr>
              <a:t>second-phase particles.</a:t>
            </a:r>
            <a:endParaRPr lang="en-IN" dirty="0"/>
          </a:p>
        </p:txBody>
      </p:sp>
      <p:sp>
        <p:nvSpPr>
          <p:cNvPr id="8" name="TextBox 7">
            <a:extLst>
              <a:ext uri="{FF2B5EF4-FFF2-40B4-BE49-F238E27FC236}">
                <a16:creationId xmlns:a16="http://schemas.microsoft.com/office/drawing/2014/main" id="{729DA6AE-7F1C-409F-90F0-9C81E41459F2}"/>
              </a:ext>
            </a:extLst>
          </p:cNvPr>
          <p:cNvSpPr txBox="1"/>
          <p:nvPr/>
        </p:nvSpPr>
        <p:spPr>
          <a:xfrm>
            <a:off x="67734" y="1998933"/>
            <a:ext cx="11878733"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Additional dislocations generated during plastic deformation give rise to work hardening. Material strength increases owing to the decrease in dislocation mobility concurrent with an increase in dislocation population.</a:t>
            </a:r>
            <a:endParaRPr lang="en-IN" dirty="0"/>
          </a:p>
        </p:txBody>
      </p:sp>
      <p:sp>
        <p:nvSpPr>
          <p:cNvPr id="5" name="TextBox 4">
            <a:extLst>
              <a:ext uri="{FF2B5EF4-FFF2-40B4-BE49-F238E27FC236}">
                <a16:creationId xmlns:a16="http://schemas.microsoft.com/office/drawing/2014/main" id="{34899D4C-850E-4E96-9EC8-6E2C0CCDDBE9}"/>
              </a:ext>
            </a:extLst>
          </p:cNvPr>
          <p:cNvSpPr txBox="1"/>
          <p:nvPr/>
        </p:nvSpPr>
        <p:spPr>
          <a:xfrm>
            <a:off x="500656" y="2743200"/>
            <a:ext cx="5506444" cy="2585323"/>
          </a:xfrm>
          <a:prstGeom prst="rect">
            <a:avLst/>
          </a:prstGeom>
          <a:noFill/>
        </p:spPr>
        <p:txBody>
          <a:bodyPr wrap="none" rtlCol="0">
            <a:spAutoFit/>
          </a:bodyPr>
          <a:lstStyle/>
          <a:p>
            <a:pPr marL="285750" indent="-285750">
              <a:buFont typeface="Wingdings" panose="05000000000000000000" pitchFamily="2" charset="2"/>
              <a:buChar char="Ø"/>
            </a:pPr>
            <a:r>
              <a:rPr lang="en-US" dirty="0"/>
              <a:t>Grain boundary strengthening</a:t>
            </a:r>
          </a:p>
          <a:p>
            <a:pPr marL="285750" indent="-285750">
              <a:buFont typeface="Wingdings" panose="05000000000000000000" pitchFamily="2" charset="2"/>
              <a:buChar char="Ø"/>
            </a:pPr>
            <a:r>
              <a:rPr lang="en-IN" dirty="0"/>
              <a:t>Solid solution strengthening/Interstitial strengthening</a:t>
            </a:r>
            <a:endParaRPr lang="en-US" dirty="0"/>
          </a:p>
          <a:p>
            <a:pPr marL="285750" indent="-285750">
              <a:buFont typeface="Wingdings" panose="05000000000000000000" pitchFamily="2" charset="2"/>
              <a:buChar char="Ø"/>
            </a:pPr>
            <a:r>
              <a:rPr lang="en-IN" dirty="0"/>
              <a:t>Precipitation/particle strengthening</a:t>
            </a:r>
            <a:endParaRPr lang="en-US" dirty="0"/>
          </a:p>
          <a:p>
            <a:pPr marL="285750" indent="-285750">
              <a:buFont typeface="Wingdings" panose="05000000000000000000" pitchFamily="2" charset="2"/>
              <a:buChar char="Ø"/>
            </a:pPr>
            <a:r>
              <a:rPr lang="en-IN" dirty="0"/>
              <a:t>Work (strain) hardening</a:t>
            </a:r>
            <a:endParaRPr lang="en-US" dirty="0"/>
          </a:p>
          <a:p>
            <a:pPr marL="285750" indent="-285750">
              <a:buFont typeface="Wingdings" panose="05000000000000000000" pitchFamily="2" charset="2"/>
              <a:buChar char="Ø"/>
            </a:pPr>
            <a:r>
              <a:rPr lang="en-IN" dirty="0"/>
              <a:t>Dispersion strengthening</a:t>
            </a:r>
            <a:endParaRPr lang="en-US" dirty="0"/>
          </a:p>
          <a:p>
            <a:pPr marL="285750" indent="-285750">
              <a:buFont typeface="Wingdings" panose="05000000000000000000" pitchFamily="2" charset="2"/>
              <a:buChar char="Ø"/>
            </a:pPr>
            <a:r>
              <a:rPr lang="en-IN" dirty="0"/>
              <a:t>Phase transformation strengthening</a:t>
            </a:r>
            <a:endParaRPr lang="en-US" dirty="0"/>
          </a:p>
          <a:p>
            <a:pPr marL="285750" indent="-285750">
              <a:buFont typeface="Wingdings" panose="05000000000000000000" pitchFamily="2" charset="2"/>
              <a:buChar char="Ø"/>
            </a:pPr>
            <a:r>
              <a:rPr lang="en-IN" dirty="0"/>
              <a:t>Twin/grain boundary engineering</a:t>
            </a:r>
          </a:p>
          <a:p>
            <a:pPr marL="285750" indent="-285750">
              <a:buFont typeface="Wingdings" panose="05000000000000000000" pitchFamily="2" charset="2"/>
              <a:buChar char="Ø"/>
            </a:pPr>
            <a:r>
              <a:rPr lang="en-US" dirty="0"/>
              <a:t>Strain gradient strengthening (size effect)</a:t>
            </a:r>
            <a:endParaRPr lang="en-IN" dirty="0"/>
          </a:p>
          <a:p>
            <a:pPr marL="285750" indent="-285750">
              <a:buFont typeface="Wingdings" panose="05000000000000000000" pitchFamily="2" charset="2"/>
              <a:buChar char="Ø"/>
            </a:pPr>
            <a:r>
              <a:rPr lang="en-IN" dirty="0"/>
              <a:t>Defect/radiation-induced strengthening</a:t>
            </a:r>
          </a:p>
        </p:txBody>
      </p:sp>
    </p:spTree>
    <p:extLst>
      <p:ext uri="{BB962C8B-B14F-4D97-AF65-F5344CB8AC3E}">
        <p14:creationId xmlns:p14="http://schemas.microsoft.com/office/powerpoint/2010/main" val="177049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3A290-0072-40FE-B9E3-1E018CD50B45}"/>
              </a:ext>
            </a:extLst>
          </p:cNvPr>
          <p:cNvPicPr>
            <a:picLocks noChangeAspect="1"/>
          </p:cNvPicPr>
          <p:nvPr/>
        </p:nvPicPr>
        <p:blipFill>
          <a:blip r:embed="rId2"/>
          <a:stretch>
            <a:fillRect/>
          </a:stretch>
        </p:blipFill>
        <p:spPr>
          <a:xfrm>
            <a:off x="553622" y="1135327"/>
            <a:ext cx="5953956" cy="3791479"/>
          </a:xfrm>
          <a:prstGeom prst="rect">
            <a:avLst/>
          </a:prstGeom>
        </p:spPr>
      </p:pic>
      <p:sp>
        <p:nvSpPr>
          <p:cNvPr id="5" name="TextBox 4">
            <a:extLst>
              <a:ext uri="{FF2B5EF4-FFF2-40B4-BE49-F238E27FC236}">
                <a16:creationId xmlns:a16="http://schemas.microsoft.com/office/drawing/2014/main" id="{106185B4-34C5-4BED-9961-BE74673A2ED0}"/>
              </a:ext>
            </a:extLst>
          </p:cNvPr>
          <p:cNvSpPr txBox="1"/>
          <p:nvPr/>
        </p:nvSpPr>
        <p:spPr>
          <a:xfrm>
            <a:off x="148167" y="134398"/>
            <a:ext cx="11895666" cy="1200329"/>
          </a:xfrm>
          <a:prstGeom prst="rect">
            <a:avLst/>
          </a:prstGeom>
          <a:noFill/>
        </p:spPr>
        <p:txBody>
          <a:bodyPr wrap="square">
            <a:spAutoFit/>
          </a:bodyPr>
          <a:lstStyle/>
          <a:p>
            <a:r>
              <a:rPr lang="en-US" dirty="0"/>
              <a:t>Grain boundary strengthening: </a:t>
            </a:r>
          </a:p>
          <a:p>
            <a:pPr algn="l"/>
            <a:r>
              <a:rPr lang="en-US" sz="1800" b="0" i="0" u="none" strike="noStrike" baseline="0" dirty="0">
                <a:latin typeface="Times New Roman" panose="02020603050405020304" pitchFamily="18" charset="0"/>
              </a:rPr>
              <a:t>Internal boundaries present obstacles to dislocation motion. On geometrical considerations alone, boundaries are expected to provide stronger obstacles to dislocation motion than line defects (i.e., dislocations) or point defects (e.g., solute</a:t>
            </a:r>
          </a:p>
          <a:p>
            <a:pPr algn="l"/>
            <a:r>
              <a:rPr lang="en-US" sz="1800" b="0" i="0" u="none" strike="noStrike" baseline="0" dirty="0">
                <a:latin typeface="Times New Roman" panose="02020603050405020304" pitchFamily="18" charset="0"/>
              </a:rPr>
              <a:t>atoms), since the intersection of a surface with a slip plane is a line rather than a </a:t>
            </a:r>
            <a:r>
              <a:rPr lang="en-IN" sz="1800" b="0" i="0" u="none" strike="noStrike" baseline="0" dirty="0">
                <a:latin typeface="Times New Roman" panose="02020603050405020304" pitchFamily="18" charset="0"/>
              </a:rPr>
              <a:t>point.</a:t>
            </a:r>
            <a:endParaRPr lang="en-IN" dirty="0"/>
          </a:p>
        </p:txBody>
      </p:sp>
      <p:pic>
        <p:nvPicPr>
          <p:cNvPr id="7" name="Picture 6">
            <a:extLst>
              <a:ext uri="{FF2B5EF4-FFF2-40B4-BE49-F238E27FC236}">
                <a16:creationId xmlns:a16="http://schemas.microsoft.com/office/drawing/2014/main" id="{B930022B-8534-4F61-8B59-D3558D27D569}"/>
              </a:ext>
            </a:extLst>
          </p:cNvPr>
          <p:cNvPicPr>
            <a:picLocks noChangeAspect="1"/>
          </p:cNvPicPr>
          <p:nvPr/>
        </p:nvPicPr>
        <p:blipFill>
          <a:blip r:embed="rId3"/>
          <a:stretch>
            <a:fillRect/>
          </a:stretch>
        </p:blipFill>
        <p:spPr>
          <a:xfrm>
            <a:off x="6096000" y="1804194"/>
            <a:ext cx="4563184" cy="664125"/>
          </a:xfrm>
          <a:prstGeom prst="rect">
            <a:avLst/>
          </a:prstGeom>
        </p:spPr>
      </p:pic>
      <p:sp>
        <p:nvSpPr>
          <p:cNvPr id="9" name="TextBox 8">
            <a:extLst>
              <a:ext uri="{FF2B5EF4-FFF2-40B4-BE49-F238E27FC236}">
                <a16:creationId xmlns:a16="http://schemas.microsoft.com/office/drawing/2014/main" id="{2B92B785-963B-4B20-9953-13E1CA9A71DD}"/>
              </a:ext>
            </a:extLst>
          </p:cNvPr>
          <p:cNvSpPr txBox="1"/>
          <p:nvPr/>
        </p:nvSpPr>
        <p:spPr>
          <a:xfrm>
            <a:off x="0" y="5728336"/>
            <a:ext cx="12632266"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Hall-Petch equation and its prediction that the yield strength of a polycrystal increases linearly with </a:t>
            </a:r>
            <a:r>
              <a:rPr lang="en-US" sz="1800" b="0" i="1" u="none" strike="noStrike" baseline="0" dirty="0">
                <a:latin typeface="Times New Roman" panose="02020603050405020304" pitchFamily="18" charset="0"/>
              </a:rPr>
              <a:t>d</a:t>
            </a:r>
            <a:r>
              <a:rPr lang="en-US" sz="1800" b="0" i="1" u="none" strike="noStrike" baseline="30000" dirty="0">
                <a:latin typeface="Times New Roman" panose="02020603050405020304" pitchFamily="18" charset="0"/>
              </a:rPr>
              <a:t>-1/2</a:t>
            </a:r>
            <a:r>
              <a:rPr lang="en-US" sz="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has been substantiated in a</a:t>
            </a:r>
          </a:p>
          <a:p>
            <a:pPr algn="l"/>
            <a:r>
              <a:rPr lang="en-IN" sz="1800" b="0" i="0" u="none" strike="noStrike" baseline="0" dirty="0">
                <a:latin typeface="Times New Roman" panose="02020603050405020304" pitchFamily="18" charset="0"/>
              </a:rPr>
              <a:t>number of materials.</a:t>
            </a:r>
            <a:endParaRPr lang="en-IN" dirty="0"/>
          </a:p>
        </p:txBody>
      </p:sp>
      <p:sp>
        <p:nvSpPr>
          <p:cNvPr id="8" name="TextBox 7">
            <a:extLst>
              <a:ext uri="{FF2B5EF4-FFF2-40B4-BE49-F238E27FC236}">
                <a16:creationId xmlns:a16="http://schemas.microsoft.com/office/drawing/2014/main" id="{3A1381CB-1DDD-4CC2-B4CD-F11EB8511192}"/>
              </a:ext>
            </a:extLst>
          </p:cNvPr>
          <p:cNvSpPr txBox="1"/>
          <p:nvPr/>
        </p:nvSpPr>
        <p:spPr>
          <a:xfrm>
            <a:off x="6735234" y="2753120"/>
            <a:ext cx="5211233" cy="1200329"/>
          </a:xfrm>
          <a:prstGeom prst="rect">
            <a:avLst/>
          </a:prstGeom>
          <a:noFill/>
        </p:spPr>
        <p:txBody>
          <a:bodyPr wrap="square">
            <a:spAutoFit/>
          </a:bodyPr>
          <a:lstStyle/>
          <a:p>
            <a:r>
              <a:rPr lang="en-US" dirty="0" err="1">
                <a:latin typeface="Symbol" panose="05050102010706020507" pitchFamily="18" charset="2"/>
              </a:rPr>
              <a:t>s</a:t>
            </a:r>
            <a:r>
              <a:rPr lang="en-US" dirty="0" err="1"/>
              <a:t>y</a:t>
            </a:r>
            <a:r>
              <a:rPr lang="en-US" dirty="0"/>
              <a:t>​ = yield strength</a:t>
            </a:r>
          </a:p>
          <a:p>
            <a:r>
              <a:rPr lang="en-US" dirty="0"/>
              <a:t>σ0​ = lattice friction stress (intrinsic resistance)</a:t>
            </a:r>
          </a:p>
          <a:p>
            <a:r>
              <a:rPr lang="en-US" dirty="0"/>
              <a:t>k = Hall–Petch slope (material constant)</a:t>
            </a:r>
          </a:p>
          <a:p>
            <a:r>
              <a:rPr lang="en-IN" dirty="0"/>
              <a:t>d = average grain diameter</a:t>
            </a:r>
          </a:p>
        </p:txBody>
      </p:sp>
    </p:spTree>
    <p:extLst>
      <p:ext uri="{BB962C8B-B14F-4D97-AF65-F5344CB8AC3E}">
        <p14:creationId xmlns:p14="http://schemas.microsoft.com/office/powerpoint/2010/main" val="309220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0D22B-35ED-481C-866C-355D871A26D3}"/>
              </a:ext>
            </a:extLst>
          </p:cNvPr>
          <p:cNvPicPr>
            <a:picLocks noChangeAspect="1"/>
          </p:cNvPicPr>
          <p:nvPr/>
        </p:nvPicPr>
        <p:blipFill>
          <a:blip r:embed="rId2"/>
          <a:stretch>
            <a:fillRect/>
          </a:stretch>
        </p:blipFill>
        <p:spPr>
          <a:xfrm>
            <a:off x="3065705" y="593513"/>
            <a:ext cx="4727143" cy="3495887"/>
          </a:xfrm>
          <a:prstGeom prst="rect">
            <a:avLst/>
          </a:prstGeom>
        </p:spPr>
      </p:pic>
    </p:spTree>
    <p:extLst>
      <p:ext uri="{BB962C8B-B14F-4D97-AF65-F5344CB8AC3E}">
        <p14:creationId xmlns:p14="http://schemas.microsoft.com/office/powerpoint/2010/main" val="224434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6ED413-EB00-43D9-B094-4271747CDB9B}"/>
              </a:ext>
            </a:extLst>
          </p:cNvPr>
          <p:cNvSpPr txBox="1"/>
          <p:nvPr/>
        </p:nvSpPr>
        <p:spPr>
          <a:xfrm>
            <a:off x="232833" y="5638336"/>
            <a:ext cx="11726333" cy="646331"/>
          </a:xfrm>
          <a:prstGeom prst="rect">
            <a:avLst/>
          </a:prstGeom>
          <a:noFill/>
        </p:spPr>
        <p:txBody>
          <a:bodyPr wrap="square">
            <a:spAutoFit/>
          </a:bodyPr>
          <a:lstStyle/>
          <a:p>
            <a:r>
              <a:rPr lang="en-US" dirty="0"/>
              <a:t>At extremely small grain sizes (&lt;10–15 nm), the Hall–Petch relation breaks down, and materials may soften (inverse Hall–Petch effect), as grain boundary sliding, grain rotation and diffusion  becomes dominant</a:t>
            </a:r>
            <a:endParaRPr lang="en-IN" dirty="0"/>
          </a:p>
        </p:txBody>
      </p:sp>
      <p:pic>
        <p:nvPicPr>
          <p:cNvPr id="1027" name="Picture 3">
            <a:extLst>
              <a:ext uri="{FF2B5EF4-FFF2-40B4-BE49-F238E27FC236}">
                <a16:creationId xmlns:a16="http://schemas.microsoft.com/office/drawing/2014/main" id="{E1482602-7958-43FC-A268-F9DD3DB1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034" y="222953"/>
            <a:ext cx="7835899" cy="48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7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32AE8-9DF6-4DC2-881F-F94B05EC82DC}"/>
              </a:ext>
            </a:extLst>
          </p:cNvPr>
          <p:cNvPicPr>
            <a:picLocks noChangeAspect="1"/>
          </p:cNvPicPr>
          <p:nvPr/>
        </p:nvPicPr>
        <p:blipFill>
          <a:blip r:embed="rId2"/>
          <a:stretch>
            <a:fillRect/>
          </a:stretch>
        </p:blipFill>
        <p:spPr>
          <a:xfrm>
            <a:off x="2097690" y="853967"/>
            <a:ext cx="7725687" cy="3998599"/>
          </a:xfrm>
          <a:prstGeom prst="rect">
            <a:avLst/>
          </a:prstGeom>
        </p:spPr>
      </p:pic>
    </p:spTree>
    <p:extLst>
      <p:ext uri="{BB962C8B-B14F-4D97-AF65-F5344CB8AC3E}">
        <p14:creationId xmlns:p14="http://schemas.microsoft.com/office/powerpoint/2010/main" val="330458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33EA2-ACA1-493D-BF2A-7A4DB0EC88EA}"/>
              </a:ext>
            </a:extLst>
          </p:cNvPr>
          <p:cNvPicPr>
            <a:picLocks noChangeAspect="1"/>
          </p:cNvPicPr>
          <p:nvPr/>
        </p:nvPicPr>
        <p:blipFill>
          <a:blip r:embed="rId2"/>
          <a:stretch>
            <a:fillRect/>
          </a:stretch>
        </p:blipFill>
        <p:spPr>
          <a:xfrm>
            <a:off x="2222530" y="1414769"/>
            <a:ext cx="7154273" cy="3181794"/>
          </a:xfrm>
          <a:prstGeom prst="rect">
            <a:avLst/>
          </a:prstGeom>
        </p:spPr>
      </p:pic>
    </p:spTree>
    <p:extLst>
      <p:ext uri="{BB962C8B-B14F-4D97-AF65-F5344CB8AC3E}">
        <p14:creationId xmlns:p14="http://schemas.microsoft.com/office/powerpoint/2010/main" val="72515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51209-FFFD-4E59-8523-125DCA315DC8}"/>
              </a:ext>
            </a:extLst>
          </p:cNvPr>
          <p:cNvPicPr>
            <a:picLocks noChangeAspect="1"/>
          </p:cNvPicPr>
          <p:nvPr/>
        </p:nvPicPr>
        <p:blipFill rotWithShape="1">
          <a:blip r:embed="rId2"/>
          <a:srcRect t="2905" r="54"/>
          <a:stretch/>
        </p:blipFill>
        <p:spPr>
          <a:xfrm>
            <a:off x="2715976" y="644854"/>
            <a:ext cx="6760047" cy="5568292"/>
          </a:xfrm>
          <a:prstGeom prst="rect">
            <a:avLst/>
          </a:prstGeom>
        </p:spPr>
      </p:pic>
      <p:pic>
        <p:nvPicPr>
          <p:cNvPr id="4" name="Picture 3">
            <a:extLst>
              <a:ext uri="{FF2B5EF4-FFF2-40B4-BE49-F238E27FC236}">
                <a16:creationId xmlns:a16="http://schemas.microsoft.com/office/drawing/2014/main" id="{4B1C60A4-DEA7-4E0A-97B3-BE41FAA2D40B}"/>
              </a:ext>
            </a:extLst>
          </p:cNvPr>
          <p:cNvPicPr>
            <a:picLocks noChangeAspect="1"/>
          </p:cNvPicPr>
          <p:nvPr/>
        </p:nvPicPr>
        <p:blipFill>
          <a:blip r:embed="rId3"/>
          <a:stretch>
            <a:fillRect/>
          </a:stretch>
        </p:blipFill>
        <p:spPr>
          <a:xfrm>
            <a:off x="7739979" y="1162010"/>
            <a:ext cx="2029108" cy="571580"/>
          </a:xfrm>
          <a:prstGeom prst="rect">
            <a:avLst/>
          </a:prstGeom>
        </p:spPr>
      </p:pic>
    </p:spTree>
    <p:extLst>
      <p:ext uri="{BB962C8B-B14F-4D97-AF65-F5344CB8AC3E}">
        <p14:creationId xmlns:p14="http://schemas.microsoft.com/office/powerpoint/2010/main" val="290920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F63167-2AFC-4475-821A-E20C03F27D88}"/>
              </a:ext>
            </a:extLst>
          </p:cNvPr>
          <p:cNvSpPr txBox="1"/>
          <p:nvPr/>
        </p:nvSpPr>
        <p:spPr>
          <a:xfrm>
            <a:off x="3666066" y="204801"/>
            <a:ext cx="4470400" cy="369332"/>
          </a:xfrm>
          <a:prstGeom prst="rect">
            <a:avLst/>
          </a:prstGeom>
          <a:noFill/>
        </p:spPr>
        <p:txBody>
          <a:bodyPr wrap="square">
            <a:spAutoFit/>
          </a:bodyPr>
          <a:lstStyle/>
          <a:p>
            <a:r>
              <a:rPr lang="en-IN" sz="1800" b="1" i="0" u="none" strike="noStrike" baseline="0" dirty="0">
                <a:latin typeface="Times New Roman" panose="02020603050405020304" pitchFamily="18" charset="0"/>
              </a:rPr>
              <a:t>SOLID-SOLUTION STRENGTHENING: </a:t>
            </a:r>
            <a:endParaRPr lang="en-IN" dirty="0"/>
          </a:p>
        </p:txBody>
      </p:sp>
      <p:sp>
        <p:nvSpPr>
          <p:cNvPr id="5" name="TextBox 4">
            <a:extLst>
              <a:ext uri="{FF2B5EF4-FFF2-40B4-BE49-F238E27FC236}">
                <a16:creationId xmlns:a16="http://schemas.microsoft.com/office/drawing/2014/main" id="{6360A383-6ADB-443A-8D6A-ACE559FE4A1A}"/>
              </a:ext>
            </a:extLst>
          </p:cNvPr>
          <p:cNvSpPr txBox="1"/>
          <p:nvPr/>
        </p:nvSpPr>
        <p:spPr>
          <a:xfrm>
            <a:off x="38100" y="3083595"/>
            <a:ext cx="12022667" cy="923330"/>
          </a:xfrm>
          <a:prstGeom prst="rect">
            <a:avLst/>
          </a:prstGeom>
          <a:noFill/>
        </p:spPr>
        <p:txBody>
          <a:bodyPr wrap="square">
            <a:spAutoFit/>
          </a:bodyPr>
          <a:lstStyle/>
          <a:p>
            <a:pPr algn="just"/>
            <a:r>
              <a:rPr lang="en-US" sz="1800" b="0" i="0" u="none" strike="noStrike" baseline="0" dirty="0">
                <a:latin typeface="Times New Roman" panose="02020603050405020304" pitchFamily="18" charset="0"/>
              </a:rPr>
              <a:t>Introduction of a substitutional solute atom into a crystal produces a lattice dilation that typically gives rise to a spherically symmetric stress field around the solute. If the solute atom has an atomic size less than the host (solvent) atom, the dilation is negative (i.e., the atomic volume is locally decreased in the solute atom’s </a:t>
            </a:r>
            <a:r>
              <a:rPr lang="en-IN" sz="1800" b="0" i="0" u="none" strike="noStrike" baseline="0" dirty="0">
                <a:latin typeface="Times New Roman" panose="02020603050405020304" pitchFamily="18" charset="0"/>
              </a:rPr>
              <a:t>vicinity) and vice versa.</a:t>
            </a:r>
            <a:endParaRPr lang="en-IN" dirty="0"/>
          </a:p>
        </p:txBody>
      </p:sp>
      <p:sp>
        <p:nvSpPr>
          <p:cNvPr id="6" name="TextBox 5">
            <a:extLst>
              <a:ext uri="{FF2B5EF4-FFF2-40B4-BE49-F238E27FC236}">
                <a16:creationId xmlns:a16="http://schemas.microsoft.com/office/drawing/2014/main" id="{5465D4ED-AA03-4521-A418-3874185C034D}"/>
              </a:ext>
            </a:extLst>
          </p:cNvPr>
          <p:cNvSpPr txBox="1"/>
          <p:nvPr/>
        </p:nvSpPr>
        <p:spPr>
          <a:xfrm>
            <a:off x="131233" y="702734"/>
            <a:ext cx="11929534" cy="1477328"/>
          </a:xfrm>
          <a:prstGeom prst="rect">
            <a:avLst/>
          </a:prstGeom>
          <a:noFill/>
        </p:spPr>
        <p:txBody>
          <a:bodyPr wrap="square" rtlCol="0">
            <a:spAutoFit/>
          </a:bodyPr>
          <a:lstStyle/>
          <a:p>
            <a:pPr algn="just"/>
            <a:r>
              <a:rPr lang="en-US" sz="1800" b="0" i="0" u="none" strike="noStrike" baseline="0" dirty="0">
                <a:latin typeface="Times New Roman" panose="02020603050405020304" pitchFamily="18" charset="0"/>
              </a:rPr>
              <a:t>Solute atoms increase the yield strength of crystalline materials. This is a result of the interactions that take place between a moving dislocation and solute atoms. Since the dislocation stress field is a long-range one, solute atoms located both on</a:t>
            </a:r>
          </a:p>
          <a:p>
            <a:pPr algn="just"/>
            <a:r>
              <a:rPr lang="en-US" sz="1800" b="0" i="0" u="none" strike="noStrike" baseline="0" dirty="0">
                <a:latin typeface="Times New Roman" panose="02020603050405020304" pitchFamily="18" charset="0"/>
              </a:rPr>
              <a:t>the slip plane and above or below it interact with dislocations. However, since the maximum interaction is experienced with those atoms lying in close proximity to the glide plane, it is only these that need be considered in estimating the increase in</a:t>
            </a:r>
          </a:p>
          <a:p>
            <a:pPr algn="just"/>
            <a:r>
              <a:rPr lang="en-US" sz="1800" b="0" i="0" u="none" strike="noStrike" baseline="0" dirty="0">
                <a:latin typeface="Times New Roman" panose="02020603050405020304" pitchFamily="18" charset="0"/>
              </a:rPr>
              <a:t>material yield strength arising from the presence of the solute atoms.</a:t>
            </a:r>
            <a:endParaRPr lang="en-IN" dirty="0"/>
          </a:p>
        </p:txBody>
      </p:sp>
      <p:sp>
        <p:nvSpPr>
          <p:cNvPr id="2" name="TextBox 1">
            <a:extLst>
              <a:ext uri="{FF2B5EF4-FFF2-40B4-BE49-F238E27FC236}">
                <a16:creationId xmlns:a16="http://schemas.microsoft.com/office/drawing/2014/main" id="{46ACA3D1-A9BA-4639-813E-A4B5A672867A}"/>
              </a:ext>
            </a:extLst>
          </p:cNvPr>
          <p:cNvSpPr txBox="1"/>
          <p:nvPr/>
        </p:nvSpPr>
        <p:spPr>
          <a:xfrm>
            <a:off x="254000" y="2308663"/>
            <a:ext cx="3027432" cy="646331"/>
          </a:xfrm>
          <a:prstGeom prst="rect">
            <a:avLst/>
          </a:prstGeom>
          <a:noFill/>
        </p:spPr>
        <p:txBody>
          <a:bodyPr wrap="none" rtlCol="0">
            <a:spAutoFit/>
          </a:bodyPr>
          <a:lstStyle/>
          <a:p>
            <a:r>
              <a:rPr lang="en-IN" dirty="0"/>
              <a:t>1. Interstitial solute atoms</a:t>
            </a:r>
          </a:p>
          <a:p>
            <a:r>
              <a:rPr lang="en-IN" dirty="0"/>
              <a:t>2. Substitutional solute atoms </a:t>
            </a:r>
          </a:p>
        </p:txBody>
      </p:sp>
    </p:spTree>
    <p:extLst>
      <p:ext uri="{BB962C8B-B14F-4D97-AF65-F5344CB8AC3E}">
        <p14:creationId xmlns:p14="http://schemas.microsoft.com/office/powerpoint/2010/main" val="25649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418875-3F94-4BD7-A2C5-929518155885}"/>
              </a:ext>
            </a:extLst>
          </p:cNvPr>
          <p:cNvPicPr>
            <a:picLocks noChangeAspect="1"/>
          </p:cNvPicPr>
          <p:nvPr/>
        </p:nvPicPr>
        <p:blipFill>
          <a:blip r:embed="rId2"/>
          <a:stretch>
            <a:fillRect/>
          </a:stretch>
        </p:blipFill>
        <p:spPr>
          <a:xfrm>
            <a:off x="1874454" y="386001"/>
            <a:ext cx="5496692" cy="4172532"/>
          </a:xfrm>
          <a:prstGeom prst="rect">
            <a:avLst/>
          </a:prstGeom>
        </p:spPr>
      </p:pic>
    </p:spTree>
    <p:extLst>
      <p:ext uri="{BB962C8B-B14F-4D97-AF65-F5344CB8AC3E}">
        <p14:creationId xmlns:p14="http://schemas.microsoft.com/office/powerpoint/2010/main" val="348015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D2BE7-4A6D-4EF9-A6F9-6AF90263EB34}"/>
              </a:ext>
            </a:extLst>
          </p:cNvPr>
          <p:cNvPicPr>
            <a:picLocks noChangeAspect="1"/>
          </p:cNvPicPr>
          <p:nvPr/>
        </p:nvPicPr>
        <p:blipFill>
          <a:blip r:embed="rId2"/>
          <a:stretch>
            <a:fillRect/>
          </a:stretch>
        </p:blipFill>
        <p:spPr>
          <a:xfrm>
            <a:off x="2758144" y="1134792"/>
            <a:ext cx="6409590" cy="4326207"/>
          </a:xfrm>
          <a:prstGeom prst="rect">
            <a:avLst/>
          </a:prstGeom>
        </p:spPr>
      </p:pic>
      <p:sp>
        <p:nvSpPr>
          <p:cNvPr id="4" name="TextBox 3">
            <a:extLst>
              <a:ext uri="{FF2B5EF4-FFF2-40B4-BE49-F238E27FC236}">
                <a16:creationId xmlns:a16="http://schemas.microsoft.com/office/drawing/2014/main" id="{1B46D8E3-F934-4D61-ADC6-33C80C0CF3C8}"/>
              </a:ext>
            </a:extLst>
          </p:cNvPr>
          <p:cNvSpPr txBox="1"/>
          <p:nvPr/>
        </p:nvSpPr>
        <p:spPr>
          <a:xfrm>
            <a:off x="423334" y="225994"/>
            <a:ext cx="2133084" cy="646331"/>
          </a:xfrm>
          <a:prstGeom prst="rect">
            <a:avLst/>
          </a:prstGeom>
          <a:noFill/>
        </p:spPr>
        <p:txBody>
          <a:bodyPr wrap="none" rtlCol="0">
            <a:spAutoFit/>
          </a:bodyPr>
          <a:lstStyle/>
          <a:p>
            <a:r>
              <a:rPr lang="en-IN" dirty="0"/>
              <a:t>Spherical distortion</a:t>
            </a:r>
          </a:p>
          <a:p>
            <a:r>
              <a:rPr lang="en-IN" dirty="0"/>
              <a:t>Tetragonal distortion</a:t>
            </a:r>
          </a:p>
        </p:txBody>
      </p:sp>
    </p:spTree>
    <p:extLst>
      <p:ext uri="{BB962C8B-B14F-4D97-AF65-F5344CB8AC3E}">
        <p14:creationId xmlns:p14="http://schemas.microsoft.com/office/powerpoint/2010/main" val="25848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E9085-AEEA-48ED-B405-094C88A3FA33}"/>
              </a:ext>
            </a:extLst>
          </p:cNvPr>
          <p:cNvPicPr>
            <a:picLocks noChangeAspect="1"/>
          </p:cNvPicPr>
          <p:nvPr/>
        </p:nvPicPr>
        <p:blipFill rotWithShape="1">
          <a:blip r:embed="rId2"/>
          <a:srcRect t="1650" r="563"/>
          <a:stretch/>
        </p:blipFill>
        <p:spPr>
          <a:xfrm>
            <a:off x="2945439" y="1083733"/>
            <a:ext cx="6147761" cy="5321677"/>
          </a:xfrm>
          <a:prstGeom prst="rect">
            <a:avLst/>
          </a:prstGeom>
        </p:spPr>
      </p:pic>
      <p:sp>
        <p:nvSpPr>
          <p:cNvPr id="4" name="TextBox 3">
            <a:extLst>
              <a:ext uri="{FF2B5EF4-FFF2-40B4-BE49-F238E27FC236}">
                <a16:creationId xmlns:a16="http://schemas.microsoft.com/office/drawing/2014/main" id="{342D196B-79FC-45AC-AD50-F8BBC3111CC6}"/>
              </a:ext>
            </a:extLst>
          </p:cNvPr>
          <p:cNvSpPr txBox="1"/>
          <p:nvPr/>
        </p:nvSpPr>
        <p:spPr>
          <a:xfrm>
            <a:off x="4834467" y="245533"/>
            <a:ext cx="2552943" cy="369332"/>
          </a:xfrm>
          <a:prstGeom prst="rect">
            <a:avLst/>
          </a:prstGeom>
          <a:noFill/>
        </p:spPr>
        <p:txBody>
          <a:bodyPr wrap="none" rtlCol="0">
            <a:spAutoFit/>
          </a:bodyPr>
          <a:lstStyle/>
          <a:p>
            <a:r>
              <a:rPr lang="en-IN" dirty="0"/>
              <a:t>Deformation of Bi-Crystal</a:t>
            </a:r>
          </a:p>
        </p:txBody>
      </p:sp>
    </p:spTree>
    <p:extLst>
      <p:ext uri="{BB962C8B-B14F-4D97-AF65-F5344CB8AC3E}">
        <p14:creationId xmlns:p14="http://schemas.microsoft.com/office/powerpoint/2010/main" val="1643897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824B1-91F8-4200-8737-80AFF5B6E453}"/>
              </a:ext>
            </a:extLst>
          </p:cNvPr>
          <p:cNvPicPr>
            <a:picLocks noChangeAspect="1"/>
          </p:cNvPicPr>
          <p:nvPr/>
        </p:nvPicPr>
        <p:blipFill>
          <a:blip r:embed="rId2"/>
          <a:stretch>
            <a:fillRect/>
          </a:stretch>
        </p:blipFill>
        <p:spPr>
          <a:xfrm>
            <a:off x="2742732" y="909286"/>
            <a:ext cx="6706536" cy="5039428"/>
          </a:xfrm>
          <a:prstGeom prst="rect">
            <a:avLst/>
          </a:prstGeom>
        </p:spPr>
      </p:pic>
    </p:spTree>
    <p:extLst>
      <p:ext uri="{BB962C8B-B14F-4D97-AF65-F5344CB8AC3E}">
        <p14:creationId xmlns:p14="http://schemas.microsoft.com/office/powerpoint/2010/main" val="255165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D511C-6BF2-4CA4-A2B8-6A877098C72D}"/>
              </a:ext>
            </a:extLst>
          </p:cNvPr>
          <p:cNvPicPr>
            <a:picLocks noChangeAspect="1"/>
          </p:cNvPicPr>
          <p:nvPr/>
        </p:nvPicPr>
        <p:blipFill>
          <a:blip r:embed="rId2"/>
          <a:stretch>
            <a:fillRect/>
          </a:stretch>
        </p:blipFill>
        <p:spPr>
          <a:xfrm>
            <a:off x="2121487" y="426597"/>
            <a:ext cx="6763694" cy="5306165"/>
          </a:xfrm>
          <a:prstGeom prst="rect">
            <a:avLst/>
          </a:prstGeom>
        </p:spPr>
      </p:pic>
      <p:sp>
        <p:nvSpPr>
          <p:cNvPr id="5" name="TextBox 4">
            <a:extLst>
              <a:ext uri="{FF2B5EF4-FFF2-40B4-BE49-F238E27FC236}">
                <a16:creationId xmlns:a16="http://schemas.microsoft.com/office/drawing/2014/main" id="{9946A5DD-E85E-4BFB-9EC3-26ADF434BB79}"/>
              </a:ext>
            </a:extLst>
          </p:cNvPr>
          <p:cNvSpPr txBox="1"/>
          <p:nvPr/>
        </p:nvSpPr>
        <p:spPr>
          <a:xfrm>
            <a:off x="139700" y="5631161"/>
            <a:ext cx="11912600" cy="984885"/>
          </a:xfrm>
          <a:prstGeom prst="rect">
            <a:avLst/>
          </a:prstGeom>
          <a:noFill/>
        </p:spPr>
        <p:txBody>
          <a:bodyPr wrap="square">
            <a:spAutoFit/>
          </a:bodyPr>
          <a:lstStyle/>
          <a:p>
            <a:pPr algn="just"/>
            <a:r>
              <a:rPr lang="en-US" sz="1100" b="0" i="0" u="none" strike="noStrike" baseline="0" dirty="0">
                <a:latin typeface="Times New Roman" panose="02020603050405020304" pitchFamily="18" charset="0"/>
              </a:rPr>
              <a:t>The </a:t>
            </a:r>
            <a:r>
              <a:rPr lang="en-US" sz="1200" i="1" dirty="0">
                <a:latin typeface="Times New Roman" panose="02020603050405020304" pitchFamily="18" charset="0"/>
              </a:rPr>
              <a:t>C</a:t>
            </a:r>
            <a:r>
              <a:rPr lang="en-US" sz="1200" i="1" baseline="30000" dirty="0">
                <a:latin typeface="Times New Roman" panose="02020603050405020304" pitchFamily="18" charset="0"/>
              </a:rPr>
              <a:t>1/2</a:t>
            </a:r>
            <a:r>
              <a:rPr lang="en-US" sz="1100" b="0" i="0" u="none" strike="noStrike" baseline="0" dirty="0">
                <a:latin typeface="Times New Roman" panose="02020603050405020304" pitchFamily="18" charset="0"/>
              </a:rPr>
              <a:t>dependence of solid-solution hardening is verified for (a) the increase in critical resolved shear stress for a Cu alloy single crystal hardened by substitutional atoms (spherical distortions), (b) the tensile</a:t>
            </a:r>
          </a:p>
          <a:p>
            <a:pPr algn="just"/>
            <a:r>
              <a:rPr lang="en-US" sz="1100" b="0" i="0" u="none" strike="noStrike" baseline="0" dirty="0">
                <a:latin typeface="Times New Roman" panose="02020603050405020304" pitchFamily="18" charset="0"/>
              </a:rPr>
              <a:t>yield stress increase due to interstitials in Fe and Nb (tetragonal distortions), and (c) the increase in critical resolved shear stress due to the presence of divalent Ca ions in </a:t>
            </a:r>
            <a:r>
              <a:rPr lang="en-US" sz="1100" b="0" i="0" u="none" strike="noStrike" baseline="0" dirty="0" err="1">
                <a:latin typeface="Times New Roman" panose="02020603050405020304" pitchFamily="18" charset="0"/>
              </a:rPr>
              <a:t>NaCI</a:t>
            </a:r>
            <a:r>
              <a:rPr lang="en-US" sz="1100" b="0" i="0" u="none" strike="noStrike" baseline="0" dirty="0">
                <a:latin typeface="Times New Roman" panose="02020603050405020304" pitchFamily="18" charset="0"/>
              </a:rPr>
              <a:t> (tetragonal distortions). Tetragonal distortions harden materials to a much greater degree than do spherical ones. </a:t>
            </a:r>
            <a:r>
              <a:rPr lang="en-US" sz="1100" b="0" i="1" u="none" strike="noStrike" baseline="0" dirty="0">
                <a:latin typeface="Times New Roman" panose="02020603050405020304" pitchFamily="18" charset="0"/>
              </a:rPr>
              <a:t>(</a:t>
            </a:r>
            <a:r>
              <a:rPr lang="en-US" sz="1100" b="0" i="1" u="none" strike="noStrike" baseline="0" dirty="0" err="1">
                <a:latin typeface="Times New Roman" panose="02020603050405020304" pitchFamily="18" charset="0"/>
              </a:rPr>
              <a:t>Datafor</a:t>
            </a:r>
            <a:r>
              <a:rPr lang="en-US" sz="1100" b="0" i="1" u="none" strike="noStrike" baseline="0" dirty="0">
                <a:latin typeface="Times New Roman" panose="02020603050405020304" pitchFamily="18" charset="0"/>
              </a:rPr>
              <a:t> (a)from R. </a:t>
            </a:r>
            <a:r>
              <a:rPr lang="en-US" sz="1100" b="0" i="0" u="none" strike="noStrike" baseline="0" dirty="0">
                <a:latin typeface="Times New Roman" panose="02020603050405020304" pitchFamily="18" charset="0"/>
              </a:rPr>
              <a:t>L </a:t>
            </a:r>
            <a:r>
              <a:rPr lang="en-IN" sz="1100" b="0" i="1" u="none" strike="noStrike" baseline="0" dirty="0">
                <a:latin typeface="Times New Roman" panose="02020603050405020304" pitchFamily="18" charset="0"/>
              </a:rPr>
              <a:t>Fleischer, Acta Metall., 11,203, </a:t>
            </a:r>
            <a:r>
              <a:rPr lang="en-IN" sz="1100" b="0" i="0" u="none" strike="noStrike" baseline="0" dirty="0">
                <a:latin typeface="Times New Roman" panose="02020603050405020304" pitchFamily="18" charset="0"/>
              </a:rPr>
              <a:t>1963; </a:t>
            </a:r>
            <a:r>
              <a:rPr lang="en-IN" sz="1200" b="0" i="1" u="none" strike="noStrike" baseline="0" dirty="0">
                <a:latin typeface="Arial" panose="020B0604020202020204" pitchFamily="34" charset="0"/>
              </a:rPr>
              <a:t>J. </a:t>
            </a:r>
            <a:r>
              <a:rPr lang="en-IN" sz="1100" b="0" i="0" u="none" strike="noStrike" baseline="0" dirty="0">
                <a:latin typeface="Times New Roman" panose="02020603050405020304" pitchFamily="18" charset="0"/>
              </a:rPr>
              <a:t>O. </a:t>
            </a:r>
            <a:r>
              <a:rPr lang="en-IN" sz="1100" b="0" i="1" u="none" strike="noStrike" baseline="0" dirty="0">
                <a:latin typeface="Times New Roman" panose="02020603050405020304" pitchFamily="18" charset="0"/>
              </a:rPr>
              <a:t>Linde and </a:t>
            </a:r>
            <a:r>
              <a:rPr lang="en-IN" sz="1100" b="0" i="0" u="none" strike="noStrike" baseline="0" dirty="0">
                <a:latin typeface="Times New Roman" panose="02020603050405020304" pitchFamily="18" charset="0"/>
              </a:rPr>
              <a:t>S. </a:t>
            </a:r>
            <a:r>
              <a:rPr lang="en-IN" sz="1100" b="0" i="1" u="none" strike="noStrike" baseline="0" dirty="0">
                <a:latin typeface="Times New Roman" panose="02020603050405020304" pitchFamily="18" charset="0"/>
              </a:rPr>
              <a:t>Edwards, </a:t>
            </a:r>
            <a:r>
              <a:rPr lang="en-IN" sz="1100" b="0" i="1" u="none" strike="noStrike" baseline="0" dirty="0" err="1">
                <a:latin typeface="Times New Roman" panose="02020603050405020304" pitchFamily="18" charset="0"/>
              </a:rPr>
              <a:t>Arkiv</a:t>
            </a:r>
            <a:r>
              <a:rPr lang="en-IN" sz="1100" b="0" i="1" u="none" strike="noStrike" baseline="0" dirty="0">
                <a:latin typeface="Times New Roman" panose="02020603050405020304" pitchFamily="18" charset="0"/>
              </a:rPr>
              <a:t> </a:t>
            </a:r>
            <a:r>
              <a:rPr lang="en-IN" sz="1100" b="0" i="1" u="none" strike="noStrike" baseline="0" dirty="0" err="1">
                <a:latin typeface="Times New Roman" panose="02020603050405020304" pitchFamily="18" charset="0"/>
              </a:rPr>
              <a:t>Fysik</a:t>
            </a:r>
            <a:r>
              <a:rPr lang="en-IN" sz="1100" b="0" i="1" u="none" strike="noStrike" baseline="0" dirty="0">
                <a:latin typeface="Times New Roman" panose="02020603050405020304" pitchFamily="18" charset="0"/>
              </a:rPr>
              <a:t>, </a:t>
            </a:r>
            <a:r>
              <a:rPr lang="en-IN" sz="1100" b="0" i="0" u="none" strike="noStrike" baseline="0" dirty="0">
                <a:latin typeface="Times New Roman" panose="02020603050405020304" pitchFamily="18" charset="0"/>
              </a:rPr>
              <a:t>8,511, 1954; </a:t>
            </a:r>
            <a:r>
              <a:rPr lang="en-IN" sz="1100" b="0" i="1" u="none" strike="noStrike" baseline="0" dirty="0">
                <a:latin typeface="Times New Roman" panose="02020603050405020304" pitchFamily="18" charset="0"/>
              </a:rPr>
              <a:t>and </a:t>
            </a:r>
            <a:r>
              <a:rPr lang="en-IN" sz="1100" b="0" i="0" u="none" strike="noStrike" baseline="0" dirty="0">
                <a:latin typeface="Arial" panose="020B0604020202020204" pitchFamily="34" charset="0"/>
              </a:rPr>
              <a:t>T. </a:t>
            </a:r>
            <a:r>
              <a:rPr lang="en-IN" sz="1200" b="0" i="1" u="none" strike="noStrike" baseline="0" dirty="0">
                <a:latin typeface="Arial" panose="020B0604020202020204" pitchFamily="34" charset="0"/>
              </a:rPr>
              <a:t>J. </a:t>
            </a:r>
            <a:r>
              <a:rPr lang="en-IN" sz="1100" b="0" i="1" u="none" strike="noStrike" baseline="0" dirty="0" err="1">
                <a:latin typeface="Times New Roman" panose="02020603050405020304" pitchFamily="18" charset="0"/>
              </a:rPr>
              <a:t>Koppenal</a:t>
            </a:r>
            <a:r>
              <a:rPr lang="en-IN" sz="1100" i="1" dirty="0">
                <a:latin typeface="Times New Roman" panose="02020603050405020304" pitchFamily="18" charset="0"/>
              </a:rPr>
              <a:t> </a:t>
            </a:r>
            <a:r>
              <a:rPr lang="en-US" sz="1100" b="0" i="1" u="none" strike="noStrike" baseline="0" dirty="0">
                <a:latin typeface="Times New Roman" panose="02020603050405020304" pitchFamily="18" charset="0"/>
              </a:rPr>
              <a:t>and M. E. Fine, Trans. TMS-AIME, </a:t>
            </a:r>
            <a:r>
              <a:rPr lang="en-US" sz="1100" b="0" i="0" u="none" strike="noStrike" baseline="0" dirty="0">
                <a:latin typeface="Times New Roman" panose="02020603050405020304" pitchFamily="18" charset="0"/>
              </a:rPr>
              <a:t>224, 347, 1962. </a:t>
            </a:r>
            <a:r>
              <a:rPr lang="en-US" sz="1100" b="0" i="1" u="none" strike="noStrike" baseline="0" dirty="0">
                <a:latin typeface="Times New Roman" panose="02020603050405020304" pitchFamily="18" charset="0"/>
              </a:rPr>
              <a:t>For (b) from </a:t>
            </a:r>
            <a:r>
              <a:rPr lang="en-US" sz="1050" b="0" i="0" u="none" strike="noStrike" baseline="0" dirty="0">
                <a:latin typeface="Arial" panose="020B0604020202020204" pitchFamily="34" charset="0"/>
              </a:rPr>
              <a:t>C. </a:t>
            </a:r>
            <a:r>
              <a:rPr lang="en-US" sz="1100" b="0" i="1" u="none" strike="noStrike" baseline="0" dirty="0">
                <a:latin typeface="Times New Roman" panose="02020603050405020304" pitchFamily="18" charset="0"/>
              </a:rPr>
              <a:t>Wert, Trans. TMS-AIME, 188, </a:t>
            </a:r>
            <a:r>
              <a:rPr lang="en-US" sz="1100" b="0" i="0" u="none" strike="noStrike" baseline="0" dirty="0">
                <a:latin typeface="Times New Roman" panose="02020603050405020304" pitchFamily="18" charset="0"/>
              </a:rPr>
              <a:t>1242, </a:t>
            </a:r>
            <a:r>
              <a:rPr lang="en-US" sz="1100" b="0" i="1" u="none" strike="noStrike" baseline="0" dirty="0">
                <a:latin typeface="Times New Roman" panose="02020603050405020304" pitchFamily="18" charset="0"/>
              </a:rPr>
              <a:t>1950 and P. R. V. Evans, </a:t>
            </a:r>
            <a:r>
              <a:rPr lang="en-US" sz="1200" b="0" i="1" u="none" strike="noStrike" baseline="0" dirty="0">
                <a:latin typeface="Arial" panose="020B0604020202020204" pitchFamily="34" charset="0"/>
              </a:rPr>
              <a:t>J. </a:t>
            </a:r>
            <a:r>
              <a:rPr lang="en-US" sz="1100" b="0" i="1" u="none" strike="noStrike" baseline="0" dirty="0">
                <a:latin typeface="Times New Roman" panose="02020603050405020304" pitchFamily="18" charset="0"/>
              </a:rPr>
              <a:t>Less Common Metals, </a:t>
            </a:r>
            <a:r>
              <a:rPr lang="en-US" sz="1100" b="0" i="0" u="none" strike="noStrike" baseline="0" dirty="0">
                <a:latin typeface="Times New Roman" panose="02020603050405020304" pitchFamily="18" charset="0"/>
              </a:rPr>
              <a:t>4,78,1962. </a:t>
            </a:r>
            <a:r>
              <a:rPr lang="en-US" sz="1100" b="0" i="1" u="none" strike="noStrike" baseline="0" dirty="0">
                <a:latin typeface="Times New Roman" panose="02020603050405020304" pitchFamily="18" charset="0"/>
              </a:rPr>
              <a:t>For (c)</a:t>
            </a:r>
            <a:r>
              <a:rPr lang="en-US" sz="1100" b="0" i="1" u="none" strike="noStrike" baseline="0" dirty="0" err="1">
                <a:latin typeface="Times New Roman" panose="02020603050405020304" pitchFamily="18" charset="0"/>
              </a:rPr>
              <a:t>fromA</a:t>
            </a:r>
            <a:r>
              <a:rPr lang="en-US" sz="1100" b="0" i="1" u="none" strike="noStrike" baseline="0" dirty="0">
                <a:latin typeface="Times New Roman" panose="02020603050405020304" pitchFamily="18" charset="0"/>
              </a:rPr>
              <a:t>. </a:t>
            </a:r>
            <a:r>
              <a:rPr lang="en-US" sz="1100" b="0" i="0" u="none" strike="noStrike" baseline="0" dirty="0">
                <a:latin typeface="Times New Roman" panose="02020603050405020304" pitchFamily="18" charset="0"/>
              </a:rPr>
              <a:t>G. </a:t>
            </a:r>
            <a:r>
              <a:rPr lang="en-US" sz="1100" b="0" i="1" u="none" strike="noStrike" baseline="0" dirty="0">
                <a:latin typeface="Times New Roman" panose="02020603050405020304" pitchFamily="18" charset="0"/>
              </a:rPr>
              <a:t>Evans and </a:t>
            </a:r>
            <a:r>
              <a:rPr lang="en-US" sz="1100" b="0" i="0" u="none" strike="noStrike" baseline="0" dirty="0">
                <a:latin typeface="Arial" panose="020B0604020202020204" pitchFamily="34" charset="0"/>
              </a:rPr>
              <a:t>T. </a:t>
            </a:r>
            <a:r>
              <a:rPr lang="en-US" sz="1100" b="0" i="1" u="none" strike="noStrike" baseline="0" dirty="0">
                <a:latin typeface="Times New Roman" panose="02020603050405020304" pitchFamily="18" charset="0"/>
              </a:rPr>
              <a:t>Langdon, </a:t>
            </a:r>
            <a:r>
              <a:rPr lang="en-IN" sz="1100" b="0" i="1" u="none" strike="noStrike" baseline="0" dirty="0">
                <a:latin typeface="Times New Roman" panose="02020603050405020304" pitchFamily="18" charset="0"/>
              </a:rPr>
              <a:t>Prog. </a:t>
            </a:r>
            <a:r>
              <a:rPr lang="en-IN" sz="1100" b="0" i="1" u="none" strike="noStrike" baseline="0" dirty="0" err="1">
                <a:latin typeface="Times New Roman" panose="02020603050405020304" pitchFamily="18" charset="0"/>
              </a:rPr>
              <a:t>Matis</a:t>
            </a:r>
            <a:r>
              <a:rPr lang="en-IN" sz="1100" b="0" i="1" u="none" strike="noStrike" baseline="0" dirty="0">
                <a:latin typeface="Times New Roman" panose="02020603050405020304" pitchFamily="18" charset="0"/>
              </a:rPr>
              <a:t>. Sc., </a:t>
            </a:r>
            <a:r>
              <a:rPr lang="en-IN" sz="1100" b="0" i="0" u="none" strike="noStrike" baseline="0" dirty="0">
                <a:latin typeface="Times New Roman" panose="02020603050405020304" pitchFamily="18" charset="0"/>
              </a:rPr>
              <a:t>21, 171, 1976.)</a:t>
            </a:r>
            <a:endParaRPr lang="en-IN" sz="1100" dirty="0"/>
          </a:p>
        </p:txBody>
      </p:sp>
    </p:spTree>
    <p:extLst>
      <p:ext uri="{BB962C8B-B14F-4D97-AF65-F5344CB8AC3E}">
        <p14:creationId xmlns:p14="http://schemas.microsoft.com/office/powerpoint/2010/main" val="60261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A419C7-4348-4CD5-9B32-DD74ACC9263D}"/>
              </a:ext>
            </a:extLst>
          </p:cNvPr>
          <p:cNvSpPr txBox="1"/>
          <p:nvPr/>
        </p:nvSpPr>
        <p:spPr>
          <a:xfrm>
            <a:off x="3894667" y="204801"/>
            <a:ext cx="4851400" cy="369332"/>
          </a:xfrm>
          <a:prstGeom prst="rect">
            <a:avLst/>
          </a:prstGeom>
          <a:noFill/>
        </p:spPr>
        <p:txBody>
          <a:bodyPr wrap="square">
            <a:spAutoFit/>
          </a:bodyPr>
          <a:lstStyle/>
          <a:p>
            <a:r>
              <a:rPr lang="en-IN" dirty="0"/>
              <a:t>Particle Hardening/Precipitation Hardening</a:t>
            </a:r>
          </a:p>
        </p:txBody>
      </p:sp>
      <p:sp>
        <p:nvSpPr>
          <p:cNvPr id="9" name="TextBox 8">
            <a:extLst>
              <a:ext uri="{FF2B5EF4-FFF2-40B4-BE49-F238E27FC236}">
                <a16:creationId xmlns:a16="http://schemas.microsoft.com/office/drawing/2014/main" id="{65D612A6-885D-4458-8FB6-383026C11311}"/>
              </a:ext>
            </a:extLst>
          </p:cNvPr>
          <p:cNvSpPr txBox="1"/>
          <p:nvPr/>
        </p:nvSpPr>
        <p:spPr>
          <a:xfrm>
            <a:off x="33867" y="574133"/>
            <a:ext cx="12158133" cy="646331"/>
          </a:xfrm>
          <a:prstGeom prst="rect">
            <a:avLst/>
          </a:prstGeom>
          <a:noFill/>
        </p:spPr>
        <p:txBody>
          <a:bodyPr wrap="square">
            <a:spAutoFit/>
          </a:bodyPr>
          <a:lstStyle/>
          <a:p>
            <a:pPr marL="285750" indent="-285750">
              <a:buFont typeface="Wingdings" panose="05000000000000000000" pitchFamily="2" charset="2"/>
              <a:buChar char="Ø"/>
            </a:pPr>
            <a:r>
              <a:rPr lang="en-US" dirty="0"/>
              <a:t>Small particles of a second phase dispersed in a matrix, these particle impede the dislocation motion therefor increases the yield strength  can markedly increase the matrix yield strength even when the dispersoid volume fraction is low</a:t>
            </a:r>
            <a:endParaRPr lang="en-IN" dirty="0"/>
          </a:p>
        </p:txBody>
      </p:sp>
      <p:sp>
        <p:nvSpPr>
          <p:cNvPr id="2" name="TextBox 1">
            <a:extLst>
              <a:ext uri="{FF2B5EF4-FFF2-40B4-BE49-F238E27FC236}">
                <a16:creationId xmlns:a16="http://schemas.microsoft.com/office/drawing/2014/main" id="{8DCBC5A2-5B7C-46D3-B700-6274A4E41F0C}"/>
              </a:ext>
            </a:extLst>
          </p:cNvPr>
          <p:cNvSpPr txBox="1"/>
          <p:nvPr/>
        </p:nvSpPr>
        <p:spPr>
          <a:xfrm>
            <a:off x="0" y="1380066"/>
            <a:ext cx="12158132"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These particle can be added externally or form within the metal matrix during heat treatment. </a:t>
            </a:r>
            <a:endParaRPr lang="en-IN" dirty="0"/>
          </a:p>
        </p:txBody>
      </p:sp>
      <p:sp>
        <p:nvSpPr>
          <p:cNvPr id="6" name="TextBox 5">
            <a:extLst>
              <a:ext uri="{FF2B5EF4-FFF2-40B4-BE49-F238E27FC236}">
                <a16:creationId xmlns:a16="http://schemas.microsoft.com/office/drawing/2014/main" id="{3EED08CB-FF94-4293-B6CC-02E391460026}"/>
              </a:ext>
            </a:extLst>
          </p:cNvPr>
          <p:cNvSpPr txBox="1"/>
          <p:nvPr/>
        </p:nvSpPr>
        <p:spPr>
          <a:xfrm>
            <a:off x="16933" y="1909000"/>
            <a:ext cx="12158133" cy="923330"/>
          </a:xfrm>
          <a:prstGeom prst="rect">
            <a:avLst/>
          </a:prstGeom>
          <a:noFill/>
        </p:spPr>
        <p:txBody>
          <a:bodyPr wrap="square">
            <a:spAutoFit/>
          </a:bodyPr>
          <a:lstStyle/>
          <a:p>
            <a:pPr marL="285750" indent="-285750" algn="l">
              <a:buFont typeface="Wingdings" panose="05000000000000000000" pitchFamily="2" charset="2"/>
              <a:buChar char="Ø"/>
            </a:pPr>
            <a:r>
              <a:rPr lang="en-US" sz="1800" b="0" i="0" u="none" strike="noStrike" baseline="0" dirty="0">
                <a:latin typeface="Times New Roman" panose="02020603050405020304" pitchFamily="18" charset="0"/>
              </a:rPr>
              <a:t>The degree of strengthening provided by a particle dispersion depends on a number of factors. These include the particle size and volume fraction </a:t>
            </a:r>
            <a:r>
              <a:rPr lang="en-US" sz="1600" b="0" i="1" u="none" strike="noStrike" baseline="0" dirty="0">
                <a:latin typeface="Arial" panose="020B0604020202020204" pitchFamily="34" charset="0"/>
              </a:rPr>
              <a:t>(L, </a:t>
            </a:r>
            <a:r>
              <a:rPr lang="en-US" sz="1800" b="0" i="0" u="none" strike="noStrike" baseline="0" dirty="0">
                <a:latin typeface="Times New Roman" panose="02020603050405020304" pitchFamily="18" charset="0"/>
              </a:rPr>
              <a:t>the mean particle separation distance, is defined if particle size and volume fraction are specified), particle shape, and the nature of the boundary between the particle and the </a:t>
            </a:r>
            <a:r>
              <a:rPr lang="en-IN" sz="1800" b="0" i="0" u="none" strike="noStrike" baseline="0" dirty="0">
                <a:latin typeface="Times New Roman" panose="02020603050405020304" pitchFamily="18" charset="0"/>
              </a:rPr>
              <a:t>matrix.</a:t>
            </a:r>
            <a:endParaRPr lang="en-IN" dirty="0"/>
          </a:p>
        </p:txBody>
      </p:sp>
    </p:spTree>
    <p:extLst>
      <p:ext uri="{BB962C8B-B14F-4D97-AF65-F5344CB8AC3E}">
        <p14:creationId xmlns:p14="http://schemas.microsoft.com/office/powerpoint/2010/main" val="413142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9BDFDF-9B50-4DCB-B5D0-C47152DE033F}"/>
              </a:ext>
            </a:extLst>
          </p:cNvPr>
          <p:cNvPicPr>
            <a:picLocks noChangeAspect="1"/>
          </p:cNvPicPr>
          <p:nvPr/>
        </p:nvPicPr>
        <p:blipFill>
          <a:blip r:embed="rId2"/>
          <a:stretch>
            <a:fillRect/>
          </a:stretch>
        </p:blipFill>
        <p:spPr>
          <a:xfrm>
            <a:off x="881702" y="5363553"/>
            <a:ext cx="5782482" cy="1143160"/>
          </a:xfrm>
          <a:prstGeom prst="rect">
            <a:avLst/>
          </a:prstGeom>
        </p:spPr>
      </p:pic>
      <p:pic>
        <p:nvPicPr>
          <p:cNvPr id="13" name="Picture 12">
            <a:extLst>
              <a:ext uri="{FF2B5EF4-FFF2-40B4-BE49-F238E27FC236}">
                <a16:creationId xmlns:a16="http://schemas.microsoft.com/office/drawing/2014/main" id="{835D1335-A92B-4140-ACB0-45F711B13202}"/>
              </a:ext>
            </a:extLst>
          </p:cNvPr>
          <p:cNvPicPr>
            <a:picLocks noChangeAspect="1"/>
          </p:cNvPicPr>
          <p:nvPr/>
        </p:nvPicPr>
        <p:blipFill>
          <a:blip r:embed="rId3"/>
          <a:stretch>
            <a:fillRect/>
          </a:stretch>
        </p:blipFill>
        <p:spPr>
          <a:xfrm>
            <a:off x="881702" y="1010487"/>
            <a:ext cx="5992061" cy="3896269"/>
          </a:xfrm>
          <a:prstGeom prst="rect">
            <a:avLst/>
          </a:prstGeom>
        </p:spPr>
      </p:pic>
      <p:sp>
        <p:nvSpPr>
          <p:cNvPr id="5" name="TextBox 4">
            <a:extLst>
              <a:ext uri="{FF2B5EF4-FFF2-40B4-BE49-F238E27FC236}">
                <a16:creationId xmlns:a16="http://schemas.microsoft.com/office/drawing/2014/main" id="{333D96EB-56A7-4A63-ADEE-4514DCCE31DF}"/>
              </a:ext>
            </a:extLst>
          </p:cNvPr>
          <p:cNvSpPr txBox="1"/>
          <p:nvPr/>
        </p:nvSpPr>
        <p:spPr>
          <a:xfrm>
            <a:off x="186267" y="184358"/>
            <a:ext cx="3022600" cy="369332"/>
          </a:xfrm>
          <a:prstGeom prst="rect">
            <a:avLst/>
          </a:prstGeom>
          <a:noFill/>
        </p:spPr>
        <p:txBody>
          <a:bodyPr wrap="square">
            <a:spAutoFit/>
          </a:bodyPr>
          <a:lstStyle/>
          <a:p>
            <a:r>
              <a:rPr lang="en-IN" dirty="0"/>
              <a:t>Precipitation in Al-4.5 Cu alloy</a:t>
            </a:r>
          </a:p>
        </p:txBody>
      </p:sp>
    </p:spTree>
    <p:extLst>
      <p:ext uri="{BB962C8B-B14F-4D97-AF65-F5344CB8AC3E}">
        <p14:creationId xmlns:p14="http://schemas.microsoft.com/office/powerpoint/2010/main" val="27536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94385-C488-459C-B653-315F193621FA}"/>
              </a:ext>
            </a:extLst>
          </p:cNvPr>
          <p:cNvPicPr>
            <a:picLocks noChangeAspect="1"/>
          </p:cNvPicPr>
          <p:nvPr/>
        </p:nvPicPr>
        <p:blipFill>
          <a:blip r:embed="rId2"/>
          <a:stretch>
            <a:fillRect/>
          </a:stretch>
        </p:blipFill>
        <p:spPr>
          <a:xfrm>
            <a:off x="3232322" y="340006"/>
            <a:ext cx="5134692" cy="3553321"/>
          </a:xfrm>
          <a:prstGeom prst="rect">
            <a:avLst/>
          </a:prstGeom>
        </p:spPr>
      </p:pic>
    </p:spTree>
    <p:extLst>
      <p:ext uri="{BB962C8B-B14F-4D97-AF65-F5344CB8AC3E}">
        <p14:creationId xmlns:p14="http://schemas.microsoft.com/office/powerpoint/2010/main" val="2762821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601B33-61C2-460A-A90E-E106A73C97E6}"/>
              </a:ext>
            </a:extLst>
          </p:cNvPr>
          <p:cNvSpPr txBox="1"/>
          <p:nvPr/>
        </p:nvSpPr>
        <p:spPr>
          <a:xfrm>
            <a:off x="59267" y="169334"/>
            <a:ext cx="1806905" cy="369332"/>
          </a:xfrm>
          <a:prstGeom prst="rect">
            <a:avLst/>
          </a:prstGeom>
          <a:noFill/>
        </p:spPr>
        <p:txBody>
          <a:bodyPr wrap="none" rtlCol="0">
            <a:spAutoFit/>
          </a:bodyPr>
          <a:lstStyle/>
          <a:p>
            <a:r>
              <a:rPr lang="en-IN" dirty="0"/>
              <a:t>Work hardening: </a:t>
            </a:r>
          </a:p>
        </p:txBody>
      </p:sp>
      <p:sp>
        <p:nvSpPr>
          <p:cNvPr id="6" name="TextBox 5">
            <a:extLst>
              <a:ext uri="{FF2B5EF4-FFF2-40B4-BE49-F238E27FC236}">
                <a16:creationId xmlns:a16="http://schemas.microsoft.com/office/drawing/2014/main" id="{3CB16377-1105-4060-A2C9-1337D9515270}"/>
              </a:ext>
            </a:extLst>
          </p:cNvPr>
          <p:cNvSpPr txBox="1"/>
          <p:nvPr/>
        </p:nvSpPr>
        <p:spPr>
          <a:xfrm>
            <a:off x="59267" y="538666"/>
            <a:ext cx="12132733"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The increase in dislocation density accompanying continued plastic deformation is responsible for work hardening; that is, dislocations themselves are obstacles to dislocation </a:t>
            </a:r>
            <a:r>
              <a:rPr lang="en-IN" sz="1800" b="0" i="0" u="none" strike="noStrike" baseline="0" dirty="0">
                <a:latin typeface="Times New Roman" panose="02020603050405020304" pitchFamily="18" charset="0"/>
              </a:rPr>
              <a:t>motion.</a:t>
            </a:r>
            <a:endParaRPr lang="en-IN" dirty="0"/>
          </a:p>
        </p:txBody>
      </p:sp>
      <p:sp>
        <p:nvSpPr>
          <p:cNvPr id="8" name="TextBox 7">
            <a:extLst>
              <a:ext uri="{FF2B5EF4-FFF2-40B4-BE49-F238E27FC236}">
                <a16:creationId xmlns:a16="http://schemas.microsoft.com/office/drawing/2014/main" id="{989D5BAE-FE7A-4975-8A45-8EAE137AC4A4}"/>
              </a:ext>
            </a:extLst>
          </p:cNvPr>
          <p:cNvSpPr txBox="1"/>
          <p:nvPr/>
        </p:nvSpPr>
        <p:spPr>
          <a:xfrm>
            <a:off x="0" y="1369663"/>
            <a:ext cx="12268200" cy="369332"/>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Depending on the type of interaction that takes place among moving dislocations, dislocations can be either soft or hard obstacles.</a:t>
            </a:r>
            <a:endParaRPr lang="en-IN" dirty="0"/>
          </a:p>
        </p:txBody>
      </p:sp>
      <p:sp>
        <p:nvSpPr>
          <p:cNvPr id="9" name="TextBox 8">
            <a:extLst>
              <a:ext uri="{FF2B5EF4-FFF2-40B4-BE49-F238E27FC236}">
                <a16:creationId xmlns:a16="http://schemas.microsoft.com/office/drawing/2014/main" id="{F18D5A3F-7954-467E-B654-7C991FD00EC5}"/>
              </a:ext>
            </a:extLst>
          </p:cNvPr>
          <p:cNvSpPr txBox="1"/>
          <p:nvPr/>
        </p:nvSpPr>
        <p:spPr>
          <a:xfrm>
            <a:off x="59267" y="2167467"/>
            <a:ext cx="7788479" cy="646331"/>
          </a:xfrm>
          <a:prstGeom prst="rect">
            <a:avLst/>
          </a:prstGeom>
          <a:noFill/>
        </p:spPr>
        <p:txBody>
          <a:bodyPr wrap="none" rtlCol="0">
            <a:spAutoFit/>
          </a:bodyPr>
          <a:lstStyle/>
          <a:p>
            <a:r>
              <a:rPr lang="en-IN" dirty="0"/>
              <a:t>Interaction of stress field of moving dislocation in parallel slip plane soft obstacle </a:t>
            </a:r>
          </a:p>
          <a:p>
            <a:r>
              <a:rPr lang="en-IN" dirty="0"/>
              <a:t>Intersection of moving dislocation is hard obstacle </a:t>
            </a:r>
          </a:p>
        </p:txBody>
      </p:sp>
      <p:pic>
        <p:nvPicPr>
          <p:cNvPr id="15" name="Picture 14">
            <a:extLst>
              <a:ext uri="{FF2B5EF4-FFF2-40B4-BE49-F238E27FC236}">
                <a16:creationId xmlns:a16="http://schemas.microsoft.com/office/drawing/2014/main" id="{B9487C7E-82F0-410F-AEAC-823CE3D309F9}"/>
              </a:ext>
            </a:extLst>
          </p:cNvPr>
          <p:cNvPicPr>
            <a:picLocks noChangeAspect="1"/>
          </p:cNvPicPr>
          <p:nvPr/>
        </p:nvPicPr>
        <p:blipFill>
          <a:blip r:embed="rId2"/>
          <a:stretch>
            <a:fillRect/>
          </a:stretch>
        </p:blipFill>
        <p:spPr>
          <a:xfrm>
            <a:off x="3188382" y="3251845"/>
            <a:ext cx="5391902" cy="1867161"/>
          </a:xfrm>
          <a:prstGeom prst="rect">
            <a:avLst/>
          </a:prstGeom>
        </p:spPr>
      </p:pic>
    </p:spTree>
    <p:extLst>
      <p:ext uri="{BB962C8B-B14F-4D97-AF65-F5344CB8AC3E}">
        <p14:creationId xmlns:p14="http://schemas.microsoft.com/office/powerpoint/2010/main" val="159233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07C03-E452-4EEC-8353-0CCEB6331D99}"/>
              </a:ext>
            </a:extLst>
          </p:cNvPr>
          <p:cNvPicPr>
            <a:picLocks noChangeAspect="1"/>
          </p:cNvPicPr>
          <p:nvPr/>
        </p:nvPicPr>
        <p:blipFill>
          <a:blip r:embed="rId2"/>
          <a:stretch>
            <a:fillRect/>
          </a:stretch>
        </p:blipFill>
        <p:spPr>
          <a:xfrm>
            <a:off x="3344464" y="1030538"/>
            <a:ext cx="5706271" cy="4001058"/>
          </a:xfrm>
          <a:prstGeom prst="rect">
            <a:avLst/>
          </a:prstGeom>
        </p:spPr>
      </p:pic>
    </p:spTree>
    <p:extLst>
      <p:ext uri="{BB962C8B-B14F-4D97-AF65-F5344CB8AC3E}">
        <p14:creationId xmlns:p14="http://schemas.microsoft.com/office/powerpoint/2010/main" val="267419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9B2F1-546E-4A23-B534-6728D7C64F63}"/>
              </a:ext>
            </a:extLst>
          </p:cNvPr>
          <p:cNvPicPr>
            <a:picLocks noChangeAspect="1"/>
          </p:cNvPicPr>
          <p:nvPr/>
        </p:nvPicPr>
        <p:blipFill>
          <a:blip r:embed="rId2"/>
          <a:stretch>
            <a:fillRect/>
          </a:stretch>
        </p:blipFill>
        <p:spPr>
          <a:xfrm>
            <a:off x="2704626" y="909286"/>
            <a:ext cx="6782747" cy="5039428"/>
          </a:xfrm>
          <a:prstGeom prst="rect">
            <a:avLst/>
          </a:prstGeom>
        </p:spPr>
      </p:pic>
    </p:spTree>
    <p:extLst>
      <p:ext uri="{BB962C8B-B14F-4D97-AF65-F5344CB8AC3E}">
        <p14:creationId xmlns:p14="http://schemas.microsoft.com/office/powerpoint/2010/main" val="365087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58963-C0AF-4FAA-8F7F-DEFD44452E99}"/>
              </a:ext>
            </a:extLst>
          </p:cNvPr>
          <p:cNvSpPr txBox="1"/>
          <p:nvPr/>
        </p:nvSpPr>
        <p:spPr>
          <a:xfrm>
            <a:off x="4749800" y="177799"/>
            <a:ext cx="2313134" cy="369332"/>
          </a:xfrm>
          <a:prstGeom prst="rect">
            <a:avLst/>
          </a:prstGeom>
          <a:noFill/>
        </p:spPr>
        <p:txBody>
          <a:bodyPr wrap="none" rtlCol="0">
            <a:spAutoFit/>
          </a:bodyPr>
          <a:lstStyle/>
          <a:p>
            <a:r>
              <a:rPr lang="en-IN" b="1" dirty="0">
                <a:solidFill>
                  <a:srgbClr val="FF0000"/>
                </a:solidFill>
              </a:rPr>
              <a:t>Source of Dislocation: </a:t>
            </a:r>
          </a:p>
        </p:txBody>
      </p:sp>
      <p:sp>
        <p:nvSpPr>
          <p:cNvPr id="3" name="TextBox 2">
            <a:extLst>
              <a:ext uri="{FF2B5EF4-FFF2-40B4-BE49-F238E27FC236}">
                <a16:creationId xmlns:a16="http://schemas.microsoft.com/office/drawing/2014/main" id="{BE32E0BA-A3E6-4572-AC51-E566AE6C3AB2}"/>
              </a:ext>
            </a:extLst>
          </p:cNvPr>
          <p:cNvSpPr txBox="1"/>
          <p:nvPr/>
        </p:nvSpPr>
        <p:spPr>
          <a:xfrm>
            <a:off x="125230" y="665664"/>
            <a:ext cx="11941539" cy="4524315"/>
          </a:xfrm>
          <a:prstGeom prst="rect">
            <a:avLst/>
          </a:prstGeom>
          <a:noFill/>
        </p:spPr>
        <p:txBody>
          <a:bodyPr wrap="none" rtlCol="0">
            <a:spAutoFit/>
          </a:bodyPr>
          <a:lstStyle/>
          <a:p>
            <a:endParaRPr lang="en-IN" dirty="0"/>
          </a:p>
          <a:p>
            <a:pPr marL="285750" indent="-285750">
              <a:buFont typeface="Wingdings" panose="05000000000000000000" pitchFamily="2" charset="2"/>
              <a:buChar char="§"/>
            </a:pPr>
            <a:r>
              <a:rPr lang="en-IN" dirty="0"/>
              <a:t>Grain boundary (</a:t>
            </a:r>
            <a:r>
              <a:rPr lang="en-US" dirty="0">
                <a:solidFill>
                  <a:srgbClr val="FF0000"/>
                </a:solidFill>
              </a:rPr>
              <a:t>Dislocations can nucleate at </a:t>
            </a:r>
            <a:r>
              <a:rPr lang="en-US" b="1" dirty="0">
                <a:solidFill>
                  <a:srgbClr val="FF0000"/>
                </a:solidFill>
              </a:rPr>
              <a:t>grain boundaries</a:t>
            </a:r>
            <a:r>
              <a:rPr lang="en-US" dirty="0">
                <a:solidFill>
                  <a:srgbClr val="FF0000"/>
                </a:solidFill>
              </a:rPr>
              <a:t> due to stress concentration and lattice mismatch as well as </a:t>
            </a:r>
          </a:p>
          <a:p>
            <a:r>
              <a:rPr lang="en-US" dirty="0">
                <a:solidFill>
                  <a:srgbClr val="FF0000"/>
                </a:solidFill>
              </a:rPr>
              <a:t>        boundary sliding and incompatibility also generate new dislocations</a:t>
            </a:r>
          </a:p>
          <a:p>
            <a:r>
              <a:rPr lang="en-US" dirty="0">
                <a:solidFill>
                  <a:srgbClr val="FF0000"/>
                </a:solidFill>
              </a:rPr>
              <a:t>      </a:t>
            </a:r>
            <a:endParaRPr lang="en-IN" dirty="0">
              <a:solidFill>
                <a:srgbClr val="FF0000"/>
              </a:solidFill>
            </a:endParaRPr>
          </a:p>
          <a:p>
            <a:pPr marL="285750" indent="-285750">
              <a:buFont typeface="Wingdings" panose="05000000000000000000" pitchFamily="2" charset="2"/>
              <a:buChar char="§"/>
            </a:pPr>
            <a:r>
              <a:rPr lang="en-IN" dirty="0"/>
              <a:t>Surface Irregularities / Stress Concentrators </a:t>
            </a:r>
            <a:r>
              <a:rPr lang="en-IN" dirty="0">
                <a:solidFill>
                  <a:srgbClr val="FF0000"/>
                </a:solidFill>
              </a:rPr>
              <a:t>(</a:t>
            </a:r>
            <a:r>
              <a:rPr lang="en-US" dirty="0">
                <a:solidFill>
                  <a:srgbClr val="FF0000"/>
                </a:solidFill>
              </a:rPr>
              <a:t>Local stress at these sites can reach levels sufficient to nucleate dislocations)</a:t>
            </a:r>
            <a:endParaRPr lang="en-IN" dirty="0">
              <a:solidFill>
                <a:srgbClr val="FF0000"/>
              </a:solidFill>
            </a:endParaRPr>
          </a:p>
          <a:p>
            <a:endParaRPr lang="en-IN" dirty="0"/>
          </a:p>
          <a:p>
            <a:pPr marL="285750" indent="-285750">
              <a:buFont typeface="Wingdings" panose="05000000000000000000" pitchFamily="2" charset="2"/>
              <a:buChar char="§"/>
            </a:pPr>
            <a:r>
              <a:rPr lang="en-IN" dirty="0"/>
              <a:t>Interface Misfit (Heterogeneous Interfaces) </a:t>
            </a:r>
            <a:r>
              <a:rPr lang="en-IN" dirty="0">
                <a:solidFill>
                  <a:srgbClr val="FF0000"/>
                </a:solidFill>
              </a:rPr>
              <a:t>:(</a:t>
            </a:r>
            <a:r>
              <a:rPr lang="en-US" dirty="0">
                <a:solidFill>
                  <a:srgbClr val="FF0000"/>
                </a:solidFill>
              </a:rPr>
              <a:t>At interfaces between phases (e.g., precipitate/matrix, film/substrate), </a:t>
            </a:r>
          </a:p>
          <a:p>
            <a:r>
              <a:rPr lang="en-US" dirty="0">
                <a:solidFill>
                  <a:srgbClr val="FF0000"/>
                </a:solidFill>
              </a:rPr>
              <a:t>     lattice mismatch causes </a:t>
            </a:r>
            <a:r>
              <a:rPr lang="en-US" b="1" dirty="0">
                <a:solidFill>
                  <a:srgbClr val="FF0000"/>
                </a:solidFill>
              </a:rPr>
              <a:t>misfit dislocations)</a:t>
            </a:r>
          </a:p>
          <a:p>
            <a:endParaRPr lang="en-IN" dirty="0">
              <a:solidFill>
                <a:srgbClr val="FF0000"/>
              </a:solidFill>
            </a:endParaRPr>
          </a:p>
          <a:p>
            <a:pPr marL="285750" indent="-285750">
              <a:buFont typeface="Wingdings" panose="05000000000000000000" pitchFamily="2" charset="2"/>
              <a:buChar char="§"/>
            </a:pPr>
            <a:r>
              <a:rPr lang="en-IN" dirty="0"/>
              <a:t>Point Defects &amp; Clusters </a:t>
            </a:r>
            <a:r>
              <a:rPr lang="en-IN" dirty="0">
                <a:solidFill>
                  <a:srgbClr val="FF0000"/>
                </a:solidFill>
              </a:rPr>
              <a:t>(</a:t>
            </a:r>
            <a:r>
              <a:rPr lang="en-US" dirty="0">
                <a:solidFill>
                  <a:srgbClr val="FF0000"/>
                </a:solidFill>
              </a:rPr>
              <a:t>Vacancies, interstitials, or impurity atoms can cluster and act as stress concentrators and Under </a:t>
            </a:r>
          </a:p>
          <a:p>
            <a:r>
              <a:rPr lang="en-US" dirty="0">
                <a:solidFill>
                  <a:srgbClr val="FF0000"/>
                </a:solidFill>
              </a:rPr>
              <a:t>       stress, these clusters can collapse into dislocations)</a:t>
            </a:r>
          </a:p>
          <a:p>
            <a:endParaRPr lang="en-IN" dirty="0">
              <a:solidFill>
                <a:srgbClr val="FF0000"/>
              </a:solidFill>
            </a:endParaRPr>
          </a:p>
          <a:p>
            <a:pPr marL="285750" indent="-285750">
              <a:buFont typeface="Wingdings" panose="05000000000000000000" pitchFamily="2" charset="2"/>
              <a:buChar char="§"/>
            </a:pPr>
            <a:r>
              <a:rPr lang="en-IN" dirty="0"/>
              <a:t>Homogeneous Nucleation (Rare)  : </a:t>
            </a:r>
            <a:r>
              <a:rPr lang="en-US" dirty="0">
                <a:solidFill>
                  <a:srgbClr val="FF0000"/>
                </a:solidFill>
              </a:rPr>
              <a:t>In perfect crystals under very high stress (~G/10, shear modulus), dislocations can </a:t>
            </a:r>
          </a:p>
          <a:p>
            <a:r>
              <a:rPr lang="en-US" dirty="0">
                <a:solidFill>
                  <a:srgbClr val="FF0000"/>
                </a:solidFill>
              </a:rPr>
              <a:t>      nucleate spontaneously inside the lattice rare but can h usually occurs at extremely high strain rates or shock loading.</a:t>
            </a:r>
          </a:p>
          <a:p>
            <a:endParaRPr lang="en-IN" dirty="0">
              <a:solidFill>
                <a:srgbClr val="FF0000"/>
              </a:solidFill>
            </a:endParaRPr>
          </a:p>
          <a:p>
            <a:pPr marL="285750" indent="-285750">
              <a:buFont typeface="Wingdings" panose="05000000000000000000" pitchFamily="2" charset="2"/>
              <a:buChar char="§"/>
            </a:pPr>
            <a:r>
              <a:rPr lang="en-IN" dirty="0"/>
              <a:t>Frank-Read Source : This is most import in strain hardening </a:t>
            </a:r>
          </a:p>
        </p:txBody>
      </p:sp>
    </p:spTree>
    <p:extLst>
      <p:ext uri="{BB962C8B-B14F-4D97-AF65-F5344CB8AC3E}">
        <p14:creationId xmlns:p14="http://schemas.microsoft.com/office/powerpoint/2010/main" val="14988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AC89FE-FAF8-4688-A948-1D652046E0D1}"/>
              </a:ext>
            </a:extLst>
          </p:cNvPr>
          <p:cNvSpPr txBox="1"/>
          <p:nvPr/>
        </p:nvSpPr>
        <p:spPr>
          <a:xfrm>
            <a:off x="262467" y="254000"/>
            <a:ext cx="10641055" cy="923330"/>
          </a:xfrm>
          <a:prstGeom prst="rect">
            <a:avLst/>
          </a:prstGeom>
          <a:noFill/>
        </p:spPr>
        <p:txBody>
          <a:bodyPr wrap="none" rtlCol="0">
            <a:spAutoFit/>
          </a:bodyPr>
          <a:lstStyle/>
          <a:p>
            <a:pPr marL="285750" indent="-285750">
              <a:buFont typeface="Wingdings" panose="05000000000000000000" pitchFamily="2" charset="2"/>
              <a:buChar char="§"/>
            </a:pPr>
            <a:r>
              <a:rPr lang="en-US" dirty="0"/>
              <a:t>A pinned dislocation segment bows out under stress</a:t>
            </a:r>
          </a:p>
          <a:p>
            <a:pPr marL="285750" indent="-285750">
              <a:buFont typeface="Wingdings" panose="05000000000000000000" pitchFamily="2" charset="2"/>
              <a:buChar char="§"/>
            </a:pPr>
            <a:r>
              <a:rPr lang="en-US" dirty="0"/>
              <a:t>When it loops around, it leaves behind a dislocation loop and resets itself → generating multiple dislocations</a:t>
            </a:r>
          </a:p>
          <a:p>
            <a:pPr marL="285750" indent="-285750">
              <a:buFont typeface="Wingdings" panose="05000000000000000000" pitchFamily="2" charset="2"/>
              <a:buChar char="§"/>
            </a:pPr>
            <a:r>
              <a:rPr lang="en-US" dirty="0"/>
              <a:t>This is the </a:t>
            </a:r>
            <a:r>
              <a:rPr lang="en-US" b="1" dirty="0"/>
              <a:t>primary multiplication mechanism</a:t>
            </a:r>
            <a:r>
              <a:rPr lang="en-US" dirty="0"/>
              <a:t> of dislocations</a:t>
            </a:r>
            <a:endParaRPr lang="en-IN" dirty="0"/>
          </a:p>
        </p:txBody>
      </p:sp>
      <p:sp>
        <p:nvSpPr>
          <p:cNvPr id="8" name="TextBox 7">
            <a:extLst>
              <a:ext uri="{FF2B5EF4-FFF2-40B4-BE49-F238E27FC236}">
                <a16:creationId xmlns:a16="http://schemas.microsoft.com/office/drawing/2014/main" id="{261E47A3-6E63-43C8-AE62-D9B2B95A4A17}"/>
              </a:ext>
            </a:extLst>
          </p:cNvPr>
          <p:cNvSpPr txBox="1"/>
          <p:nvPr/>
        </p:nvSpPr>
        <p:spPr>
          <a:xfrm>
            <a:off x="203200" y="1415534"/>
            <a:ext cx="6096000" cy="369332"/>
          </a:xfrm>
          <a:prstGeom prst="rect">
            <a:avLst/>
          </a:prstGeom>
          <a:noFill/>
        </p:spPr>
        <p:txBody>
          <a:bodyPr wrap="square">
            <a:spAutoFit/>
          </a:bodyPr>
          <a:lstStyle/>
          <a:p>
            <a:r>
              <a:rPr lang="en-IN" dirty="0"/>
              <a:t>https://www.youtube.com/watch?v=iD8QkWnRWQM</a:t>
            </a:r>
          </a:p>
        </p:txBody>
      </p:sp>
    </p:spTree>
    <p:extLst>
      <p:ext uri="{BB962C8B-B14F-4D97-AF65-F5344CB8AC3E}">
        <p14:creationId xmlns:p14="http://schemas.microsoft.com/office/powerpoint/2010/main" val="264947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A8AC3-6332-429B-A06D-3997E820CE2F}"/>
              </a:ext>
            </a:extLst>
          </p:cNvPr>
          <p:cNvPicPr>
            <a:picLocks noChangeAspect="1"/>
          </p:cNvPicPr>
          <p:nvPr/>
        </p:nvPicPr>
        <p:blipFill>
          <a:blip r:embed="rId2"/>
          <a:stretch>
            <a:fillRect/>
          </a:stretch>
        </p:blipFill>
        <p:spPr>
          <a:xfrm>
            <a:off x="2439931" y="84666"/>
            <a:ext cx="5620365" cy="6451600"/>
          </a:xfrm>
          <a:prstGeom prst="rect">
            <a:avLst/>
          </a:prstGeom>
        </p:spPr>
      </p:pic>
    </p:spTree>
    <p:extLst>
      <p:ext uri="{BB962C8B-B14F-4D97-AF65-F5344CB8AC3E}">
        <p14:creationId xmlns:p14="http://schemas.microsoft.com/office/powerpoint/2010/main" val="1804592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68047-1A60-43AA-8C10-48ECD0A44989}"/>
              </a:ext>
            </a:extLst>
          </p:cNvPr>
          <p:cNvSpPr txBox="1"/>
          <p:nvPr/>
        </p:nvSpPr>
        <p:spPr>
          <a:xfrm>
            <a:off x="4665133" y="169333"/>
            <a:ext cx="1040606" cy="369332"/>
          </a:xfrm>
          <a:prstGeom prst="rect">
            <a:avLst/>
          </a:prstGeom>
          <a:noFill/>
        </p:spPr>
        <p:txBody>
          <a:bodyPr wrap="none" rtlCol="0">
            <a:spAutoFit/>
          </a:bodyPr>
          <a:lstStyle/>
          <a:p>
            <a:r>
              <a:rPr lang="en-IN" dirty="0"/>
              <a:t>Recovery</a:t>
            </a:r>
          </a:p>
        </p:txBody>
      </p:sp>
      <p:sp>
        <p:nvSpPr>
          <p:cNvPr id="6" name="TextBox 5">
            <a:extLst>
              <a:ext uri="{FF2B5EF4-FFF2-40B4-BE49-F238E27FC236}">
                <a16:creationId xmlns:a16="http://schemas.microsoft.com/office/drawing/2014/main" id="{4134D3E2-C570-48C8-BE89-1E3AC006210B}"/>
              </a:ext>
            </a:extLst>
          </p:cNvPr>
          <p:cNvSpPr txBox="1"/>
          <p:nvPr/>
        </p:nvSpPr>
        <p:spPr>
          <a:xfrm>
            <a:off x="63500" y="538665"/>
            <a:ext cx="12065000" cy="1477328"/>
          </a:xfrm>
          <a:prstGeom prst="rect">
            <a:avLst/>
          </a:prstGeom>
          <a:noFill/>
        </p:spPr>
        <p:txBody>
          <a:bodyPr wrap="square">
            <a:spAutoFit/>
          </a:bodyPr>
          <a:lstStyle/>
          <a:p>
            <a:pPr algn="just"/>
            <a:r>
              <a:rPr lang="en-US" dirty="0"/>
              <a:t>Recovery is a process by which a metal or alloy's deformed grains can reduce their stored energy by the removal or rearrangement of defects in their crystal structure. These defects are primarily dislocations which are introduced by plastic deformation of the material and act to increase the yield strength of a material. Since recovery reduces the dislocation density, the process is normally accompanied by a reduction in a material's strength and a simultaneous increase in the ductility. As a result, recovery may be considered beneficial or detrimental depending on the circumstances.</a:t>
            </a:r>
            <a:endParaRPr lang="en-IN" dirty="0"/>
          </a:p>
        </p:txBody>
      </p:sp>
      <p:pic>
        <p:nvPicPr>
          <p:cNvPr id="1026" name="Picture 2" descr="undefined">
            <a:extLst>
              <a:ext uri="{FF2B5EF4-FFF2-40B4-BE49-F238E27FC236}">
                <a16:creationId xmlns:a16="http://schemas.microsoft.com/office/drawing/2014/main" id="{E6054DE6-0E0B-41AF-8895-B5808857D7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5" b="32469"/>
          <a:stretch/>
        </p:blipFill>
        <p:spPr bwMode="auto">
          <a:xfrm>
            <a:off x="3495675" y="2298605"/>
            <a:ext cx="4208992" cy="356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0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6C0626-20DE-4413-9AA1-5DC139B6316C}"/>
              </a:ext>
            </a:extLst>
          </p:cNvPr>
          <p:cNvSpPr txBox="1"/>
          <p:nvPr/>
        </p:nvSpPr>
        <p:spPr>
          <a:xfrm>
            <a:off x="0" y="141238"/>
            <a:ext cx="12192000" cy="1200329"/>
          </a:xfrm>
          <a:prstGeom prst="rect">
            <a:avLst/>
          </a:prstGeom>
          <a:noFill/>
        </p:spPr>
        <p:txBody>
          <a:bodyPr wrap="square">
            <a:spAutoFit/>
          </a:bodyPr>
          <a:lstStyle/>
          <a:p>
            <a:pPr algn="just"/>
            <a:r>
              <a:rPr lang="en-US" dirty="0"/>
              <a:t>Recrystallization is a process by which deformed grains are replaced by a new set of defect-free grains that nucleate and grow until the original grains have been entirely consumed. Recrystallization is usually accompanied by a reduction in the strength and hardness of a material and a simultaneous increase in the ductility. Thus, the process may be introduced as a deliberate step in metals processing or may be an undesirable byproduct of another processing step.</a:t>
            </a:r>
            <a:endParaRPr lang="en-IN" dirty="0"/>
          </a:p>
        </p:txBody>
      </p:sp>
    </p:spTree>
    <p:extLst>
      <p:ext uri="{BB962C8B-B14F-4D97-AF65-F5344CB8AC3E}">
        <p14:creationId xmlns:p14="http://schemas.microsoft.com/office/powerpoint/2010/main" val="4505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7D9D7-82EF-49AC-B10F-16BDFAF8A27D}"/>
              </a:ext>
            </a:extLst>
          </p:cNvPr>
          <p:cNvSpPr txBox="1"/>
          <p:nvPr/>
        </p:nvSpPr>
        <p:spPr>
          <a:xfrm>
            <a:off x="4385735" y="186267"/>
            <a:ext cx="2632259" cy="369332"/>
          </a:xfrm>
          <a:prstGeom prst="rect">
            <a:avLst/>
          </a:prstGeom>
          <a:noFill/>
        </p:spPr>
        <p:txBody>
          <a:bodyPr wrap="none" rtlCol="0">
            <a:spAutoFit/>
          </a:bodyPr>
          <a:lstStyle/>
          <a:p>
            <a:r>
              <a:rPr lang="en-IN" dirty="0"/>
              <a:t>Super alloy strengthening </a:t>
            </a:r>
          </a:p>
        </p:txBody>
      </p:sp>
      <p:sp>
        <p:nvSpPr>
          <p:cNvPr id="4" name="TextBox 3">
            <a:extLst>
              <a:ext uri="{FF2B5EF4-FFF2-40B4-BE49-F238E27FC236}">
                <a16:creationId xmlns:a16="http://schemas.microsoft.com/office/drawing/2014/main" id="{D41BD281-BCF5-492E-B6AA-C0BDA1A5E7A0}"/>
              </a:ext>
            </a:extLst>
          </p:cNvPr>
          <p:cNvSpPr txBox="1"/>
          <p:nvPr/>
        </p:nvSpPr>
        <p:spPr>
          <a:xfrm>
            <a:off x="169332" y="652902"/>
            <a:ext cx="12022668" cy="646331"/>
          </a:xfrm>
          <a:prstGeom prst="rect">
            <a:avLst/>
          </a:prstGeom>
          <a:noFill/>
        </p:spPr>
        <p:txBody>
          <a:bodyPr wrap="square">
            <a:spAutoFit/>
          </a:bodyPr>
          <a:lstStyle/>
          <a:p>
            <a:r>
              <a:rPr lang="en-US" dirty="0"/>
              <a:t>Superalloys are high-performance alloys designed to retain strength and resist deformation at elevated temperatures, especially in turbine engines and aerospace applications. Their strengthening is achieved through a combination of mechanism</a:t>
            </a:r>
            <a:endParaRPr lang="en-IN" dirty="0"/>
          </a:p>
        </p:txBody>
      </p:sp>
      <p:sp>
        <p:nvSpPr>
          <p:cNvPr id="5" name="TextBox 4">
            <a:extLst>
              <a:ext uri="{FF2B5EF4-FFF2-40B4-BE49-F238E27FC236}">
                <a16:creationId xmlns:a16="http://schemas.microsoft.com/office/drawing/2014/main" id="{E98D6EF7-DBEA-4F0D-BB22-886D3B3A922D}"/>
              </a:ext>
            </a:extLst>
          </p:cNvPr>
          <p:cNvSpPr txBox="1"/>
          <p:nvPr/>
        </p:nvSpPr>
        <p:spPr>
          <a:xfrm>
            <a:off x="292100" y="1396536"/>
            <a:ext cx="11607800" cy="1200329"/>
          </a:xfrm>
          <a:prstGeom prst="rect">
            <a:avLst/>
          </a:prstGeom>
          <a:noFill/>
        </p:spPr>
        <p:txBody>
          <a:bodyPr wrap="square">
            <a:spAutoFit/>
          </a:bodyPr>
          <a:lstStyle/>
          <a:p>
            <a:pPr marL="342900" indent="-342900">
              <a:buAutoNum type="arabicPeriod"/>
            </a:pPr>
            <a:r>
              <a:rPr lang="en-IN" dirty="0"/>
              <a:t>Solid Solution Strengthening</a:t>
            </a:r>
          </a:p>
          <a:p>
            <a:pPr marL="342900" indent="-342900">
              <a:buAutoNum type="arabicPeriod"/>
            </a:pPr>
            <a:r>
              <a:rPr lang="en-IN" dirty="0">
                <a:solidFill>
                  <a:srgbClr val="FF0000"/>
                </a:solidFill>
              </a:rPr>
              <a:t>Precipitation (</a:t>
            </a:r>
            <a:r>
              <a:rPr lang="el-GR" dirty="0">
                <a:solidFill>
                  <a:srgbClr val="FF0000"/>
                </a:solidFill>
              </a:rPr>
              <a:t>γ′ </a:t>
            </a:r>
            <a:r>
              <a:rPr lang="en-IN" dirty="0">
                <a:solidFill>
                  <a:srgbClr val="FF0000"/>
                </a:solidFill>
              </a:rPr>
              <a:t>strengthening): </a:t>
            </a:r>
            <a:r>
              <a:rPr lang="en-US" dirty="0">
                <a:solidFill>
                  <a:srgbClr val="FF0000"/>
                </a:solidFill>
              </a:rPr>
              <a:t>Formation of coherent precipitates (like Ni₃(</a:t>
            </a:r>
            <a:r>
              <a:rPr lang="en-US" dirty="0" err="1">
                <a:solidFill>
                  <a:srgbClr val="FF0000"/>
                </a:solidFill>
              </a:rPr>
              <a:t>Al,Ti</a:t>
            </a:r>
            <a:r>
              <a:rPr lang="en-US" dirty="0">
                <a:solidFill>
                  <a:srgbClr val="FF0000"/>
                </a:solidFill>
              </a:rPr>
              <a:t>)) that act as strong obstacles to dislocations</a:t>
            </a:r>
            <a:endParaRPr lang="en-IN" dirty="0">
              <a:solidFill>
                <a:srgbClr val="FF0000"/>
              </a:solidFill>
            </a:endParaRPr>
          </a:p>
          <a:p>
            <a:pPr marL="342900" indent="-342900">
              <a:buAutoNum type="arabicPeriod"/>
            </a:pPr>
            <a:r>
              <a:rPr lang="en-IN" dirty="0"/>
              <a:t>Dispersion Strengthening</a:t>
            </a:r>
          </a:p>
        </p:txBody>
      </p:sp>
    </p:spTree>
    <p:extLst>
      <p:ext uri="{BB962C8B-B14F-4D97-AF65-F5344CB8AC3E}">
        <p14:creationId xmlns:p14="http://schemas.microsoft.com/office/powerpoint/2010/main" val="3556374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317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6F13B-B311-4955-920C-6859D36F6DEE}"/>
              </a:ext>
            </a:extLst>
          </p:cNvPr>
          <p:cNvPicPr>
            <a:picLocks noChangeAspect="1"/>
          </p:cNvPicPr>
          <p:nvPr/>
        </p:nvPicPr>
        <p:blipFill>
          <a:blip r:embed="rId2"/>
          <a:stretch>
            <a:fillRect/>
          </a:stretch>
        </p:blipFill>
        <p:spPr>
          <a:xfrm>
            <a:off x="2496192" y="964891"/>
            <a:ext cx="5963482" cy="4420217"/>
          </a:xfrm>
          <a:prstGeom prst="rect">
            <a:avLst/>
          </a:prstGeom>
        </p:spPr>
      </p:pic>
    </p:spTree>
    <p:extLst>
      <p:ext uri="{BB962C8B-B14F-4D97-AF65-F5344CB8AC3E}">
        <p14:creationId xmlns:p14="http://schemas.microsoft.com/office/powerpoint/2010/main" val="86282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E1BA73-FDDB-47ED-9C14-58CC5FE30B05}"/>
              </a:ext>
            </a:extLst>
          </p:cNvPr>
          <p:cNvSpPr txBox="1"/>
          <p:nvPr/>
        </p:nvSpPr>
        <p:spPr>
          <a:xfrm>
            <a:off x="143932" y="387403"/>
            <a:ext cx="11870267" cy="923330"/>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The number of independent slip systems is related to, but not equal to, the number of geometrical slip </a:t>
            </a:r>
            <a:r>
              <a:rPr lang="en-IN" sz="1800" b="0" i="0" u="none" strike="noStrike" baseline="0" dirty="0">
                <a:latin typeface="Times New Roman" panose="02020603050405020304" pitchFamily="18" charset="0"/>
              </a:rPr>
              <a:t>systems. </a:t>
            </a:r>
            <a:r>
              <a:rPr lang="en-US" sz="1800" b="0" i="0" u="none" strike="noStrike" baseline="0" dirty="0">
                <a:latin typeface="Times New Roman" panose="02020603050405020304" pitchFamily="18" charset="0"/>
              </a:rPr>
              <a:t>An independent slip system is one for which slip displacements on it can not be duplicated by a combination of displacements on other slip systems. The maximum number  independent slip system can not be more than 5</a:t>
            </a:r>
            <a:endParaRPr lang="en-IN" dirty="0"/>
          </a:p>
        </p:txBody>
      </p:sp>
      <p:pic>
        <p:nvPicPr>
          <p:cNvPr id="5" name="Picture 4">
            <a:extLst>
              <a:ext uri="{FF2B5EF4-FFF2-40B4-BE49-F238E27FC236}">
                <a16:creationId xmlns:a16="http://schemas.microsoft.com/office/drawing/2014/main" id="{8C76B702-53D1-4EB1-9B6F-D356DED87A2D}"/>
              </a:ext>
            </a:extLst>
          </p:cNvPr>
          <p:cNvPicPr>
            <a:picLocks noChangeAspect="1"/>
          </p:cNvPicPr>
          <p:nvPr/>
        </p:nvPicPr>
        <p:blipFill>
          <a:blip r:embed="rId2"/>
          <a:stretch>
            <a:fillRect/>
          </a:stretch>
        </p:blipFill>
        <p:spPr>
          <a:xfrm>
            <a:off x="2074872" y="1469849"/>
            <a:ext cx="6933662" cy="5000748"/>
          </a:xfrm>
          <a:prstGeom prst="rect">
            <a:avLst/>
          </a:prstGeom>
        </p:spPr>
      </p:pic>
    </p:spTree>
    <p:extLst>
      <p:ext uri="{BB962C8B-B14F-4D97-AF65-F5344CB8AC3E}">
        <p14:creationId xmlns:p14="http://schemas.microsoft.com/office/powerpoint/2010/main" val="35380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86CA0-EE42-401B-9B36-69352B42B7A1}"/>
              </a:ext>
            </a:extLst>
          </p:cNvPr>
          <p:cNvPicPr>
            <a:picLocks noChangeAspect="1"/>
          </p:cNvPicPr>
          <p:nvPr/>
        </p:nvPicPr>
        <p:blipFill>
          <a:blip r:embed="rId2"/>
          <a:stretch>
            <a:fillRect/>
          </a:stretch>
        </p:blipFill>
        <p:spPr>
          <a:xfrm>
            <a:off x="3057902" y="230234"/>
            <a:ext cx="6076196" cy="6397532"/>
          </a:xfrm>
          <a:prstGeom prst="rect">
            <a:avLst/>
          </a:prstGeom>
        </p:spPr>
      </p:pic>
    </p:spTree>
    <p:extLst>
      <p:ext uri="{BB962C8B-B14F-4D97-AF65-F5344CB8AC3E}">
        <p14:creationId xmlns:p14="http://schemas.microsoft.com/office/powerpoint/2010/main" val="4220390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E65AB3-463D-4B96-9838-433C780C9FDA}"/>
              </a:ext>
            </a:extLst>
          </p:cNvPr>
          <p:cNvSpPr txBox="1"/>
          <p:nvPr/>
        </p:nvSpPr>
        <p:spPr>
          <a:xfrm>
            <a:off x="2592586" y="53370"/>
            <a:ext cx="6231706" cy="369332"/>
          </a:xfrm>
          <a:prstGeom prst="rect">
            <a:avLst/>
          </a:prstGeom>
          <a:noFill/>
        </p:spPr>
        <p:txBody>
          <a:bodyPr wrap="none" rtlCol="0">
            <a:spAutoFit/>
          </a:bodyPr>
          <a:lstStyle/>
          <a:p>
            <a:r>
              <a:rPr lang="en-IN" sz="1800" b="1" i="0" u="none" strike="noStrike" baseline="0" dirty="0">
                <a:latin typeface="Times New Roman" panose="02020603050405020304" pitchFamily="18" charset="0"/>
              </a:rPr>
              <a:t>GEOMETRICALLY NECESSARY DISLOCATIONS (GND)</a:t>
            </a:r>
            <a:endParaRPr lang="en-IN" dirty="0"/>
          </a:p>
        </p:txBody>
      </p:sp>
      <p:pic>
        <p:nvPicPr>
          <p:cNvPr id="4" name="Picture 3">
            <a:extLst>
              <a:ext uri="{FF2B5EF4-FFF2-40B4-BE49-F238E27FC236}">
                <a16:creationId xmlns:a16="http://schemas.microsoft.com/office/drawing/2014/main" id="{EFFECDB6-5C5A-468D-A290-A4C88063A200}"/>
              </a:ext>
            </a:extLst>
          </p:cNvPr>
          <p:cNvPicPr>
            <a:picLocks noChangeAspect="1"/>
          </p:cNvPicPr>
          <p:nvPr/>
        </p:nvPicPr>
        <p:blipFill>
          <a:blip r:embed="rId2"/>
          <a:stretch>
            <a:fillRect/>
          </a:stretch>
        </p:blipFill>
        <p:spPr>
          <a:xfrm>
            <a:off x="2361944" y="1252983"/>
            <a:ext cx="6692989" cy="3030115"/>
          </a:xfrm>
          <a:prstGeom prst="rect">
            <a:avLst/>
          </a:prstGeom>
        </p:spPr>
      </p:pic>
      <p:sp>
        <p:nvSpPr>
          <p:cNvPr id="5" name="TextBox 4">
            <a:extLst>
              <a:ext uri="{FF2B5EF4-FFF2-40B4-BE49-F238E27FC236}">
                <a16:creationId xmlns:a16="http://schemas.microsoft.com/office/drawing/2014/main" id="{F67AE66C-26E4-41A0-A9F9-A14E67B9D43C}"/>
              </a:ext>
            </a:extLst>
          </p:cNvPr>
          <p:cNvSpPr txBox="1"/>
          <p:nvPr/>
        </p:nvSpPr>
        <p:spPr>
          <a:xfrm>
            <a:off x="169332" y="4375201"/>
            <a:ext cx="11449808"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When a crystal deforms, dislocations move to accommodate strain.</a:t>
            </a:r>
          </a:p>
          <a:p>
            <a:pPr marL="285750" indent="-285750">
              <a:buFont typeface="Wingdings" panose="05000000000000000000" pitchFamily="2" charset="2"/>
              <a:buChar char="Ø"/>
            </a:pPr>
            <a:r>
              <a:rPr lang="en-US" dirty="0"/>
              <a:t>If the strain is </a:t>
            </a:r>
            <a:r>
              <a:rPr lang="en-US" b="1" dirty="0"/>
              <a:t>uniform</a:t>
            </a:r>
            <a:r>
              <a:rPr lang="en-US" dirty="0"/>
              <a:t>, dislocations can balance out, leaving no net distortion.</a:t>
            </a:r>
          </a:p>
          <a:p>
            <a:pPr marL="285750" indent="-285750">
              <a:buFont typeface="Wingdings" panose="05000000000000000000" pitchFamily="2" charset="2"/>
              <a:buChar char="Ø"/>
            </a:pPr>
            <a:r>
              <a:rPr lang="en-US" dirty="0"/>
              <a:t>But when there is </a:t>
            </a:r>
            <a:r>
              <a:rPr lang="en-US" b="1" dirty="0"/>
              <a:t>non-uniform (inhomogeneous) plastic deformation</a:t>
            </a:r>
            <a:r>
              <a:rPr lang="en-US" dirty="0"/>
              <a:t>, the crystal lattice bends or rotates.</a:t>
            </a:r>
          </a:p>
          <a:p>
            <a:pPr marL="285750" indent="-285750">
              <a:buFont typeface="Wingdings" panose="05000000000000000000" pitchFamily="2" charset="2"/>
              <a:buChar char="Ø"/>
            </a:pPr>
            <a:r>
              <a:rPr lang="en-US" dirty="0"/>
              <a:t>To maintain </a:t>
            </a:r>
            <a:r>
              <a:rPr lang="en-US" b="1" dirty="0"/>
              <a:t>compatibility of deformation</a:t>
            </a:r>
            <a:r>
              <a:rPr lang="en-US" dirty="0"/>
              <a:t> and preserve lattice continuity, extra dislocations are required these are called </a:t>
            </a:r>
            <a:r>
              <a:rPr lang="en-US" b="1" dirty="0"/>
              <a:t>Geometrically Necessary Dislocations. </a:t>
            </a:r>
          </a:p>
          <a:p>
            <a:r>
              <a:rPr lang="en-US" b="1" i="1" dirty="0"/>
              <a:t>Example:</a:t>
            </a:r>
          </a:p>
          <a:p>
            <a:r>
              <a:rPr lang="en-US" dirty="0"/>
              <a:t>Indentation, bending </a:t>
            </a:r>
            <a:r>
              <a:rPr lang="en-US" dirty="0" err="1"/>
              <a:t>etc</a:t>
            </a:r>
            <a:endParaRPr lang="en-IN" dirty="0"/>
          </a:p>
        </p:txBody>
      </p:sp>
      <p:sp>
        <p:nvSpPr>
          <p:cNvPr id="8" name="TextBox 7">
            <a:extLst>
              <a:ext uri="{FF2B5EF4-FFF2-40B4-BE49-F238E27FC236}">
                <a16:creationId xmlns:a16="http://schemas.microsoft.com/office/drawing/2014/main" id="{EDBF17E0-EE7E-472D-B9E3-E75AA7FD1EFB}"/>
              </a:ext>
            </a:extLst>
          </p:cNvPr>
          <p:cNvSpPr txBox="1"/>
          <p:nvPr/>
        </p:nvSpPr>
        <p:spPr>
          <a:xfrm>
            <a:off x="93133" y="532853"/>
            <a:ext cx="12098867" cy="923330"/>
          </a:xfrm>
          <a:prstGeom prst="rect">
            <a:avLst/>
          </a:prstGeom>
          <a:noFill/>
        </p:spPr>
        <p:txBody>
          <a:bodyPr wrap="square">
            <a:spAutoFit/>
          </a:bodyPr>
          <a:lstStyle/>
          <a:p>
            <a:r>
              <a:rPr lang="en-US" dirty="0"/>
              <a:t>Geometrically Necessary Dislocations (GNDs) are the dislocations required to accommodate non-uniform plastic deformation and maintain lattice continuity. They play a major role in strain hardening, size effects (smaller is stronger), and grain boundary mechanics</a:t>
            </a:r>
            <a:endParaRPr lang="en-IN" dirty="0"/>
          </a:p>
        </p:txBody>
      </p:sp>
    </p:spTree>
    <p:extLst>
      <p:ext uri="{BB962C8B-B14F-4D97-AF65-F5344CB8AC3E}">
        <p14:creationId xmlns:p14="http://schemas.microsoft.com/office/powerpoint/2010/main" val="252545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6101C-20D7-4D4A-B15F-EBC8AF253128}"/>
              </a:ext>
            </a:extLst>
          </p:cNvPr>
          <p:cNvSpPr txBox="1"/>
          <p:nvPr/>
        </p:nvSpPr>
        <p:spPr>
          <a:xfrm>
            <a:off x="4436533" y="270933"/>
            <a:ext cx="3621056" cy="369332"/>
          </a:xfrm>
          <a:prstGeom prst="rect">
            <a:avLst/>
          </a:prstGeom>
          <a:noFill/>
        </p:spPr>
        <p:txBody>
          <a:bodyPr wrap="none" rtlCol="0">
            <a:spAutoFit/>
          </a:bodyPr>
          <a:lstStyle/>
          <a:p>
            <a:r>
              <a:rPr lang="en-IN" dirty="0"/>
              <a:t>Statistically stored dislocation (SSD): </a:t>
            </a:r>
          </a:p>
        </p:txBody>
      </p:sp>
      <p:sp>
        <p:nvSpPr>
          <p:cNvPr id="10" name="TextBox 9">
            <a:extLst>
              <a:ext uri="{FF2B5EF4-FFF2-40B4-BE49-F238E27FC236}">
                <a16:creationId xmlns:a16="http://schemas.microsoft.com/office/drawing/2014/main" id="{B94034C3-BF30-476A-9196-0606A302E0D0}"/>
              </a:ext>
            </a:extLst>
          </p:cNvPr>
          <p:cNvSpPr txBox="1"/>
          <p:nvPr/>
        </p:nvSpPr>
        <p:spPr>
          <a:xfrm>
            <a:off x="152400" y="830702"/>
            <a:ext cx="12039600" cy="646331"/>
          </a:xfrm>
          <a:prstGeom prst="rect">
            <a:avLst/>
          </a:prstGeom>
          <a:noFill/>
        </p:spPr>
        <p:txBody>
          <a:bodyPr wrap="square">
            <a:spAutoFit/>
          </a:bodyPr>
          <a:lstStyle/>
          <a:p>
            <a:r>
              <a:rPr lang="en-US" dirty="0"/>
              <a:t>Statistically stored dislocations are dislocations that are generated during plastic deformation randomly in pairs of opposite sign, such that they do not produce a net lattice curvature</a:t>
            </a:r>
            <a:endParaRPr lang="en-IN" dirty="0"/>
          </a:p>
        </p:txBody>
      </p:sp>
      <p:sp>
        <p:nvSpPr>
          <p:cNvPr id="12" name="TextBox 11">
            <a:extLst>
              <a:ext uri="{FF2B5EF4-FFF2-40B4-BE49-F238E27FC236}">
                <a16:creationId xmlns:a16="http://schemas.microsoft.com/office/drawing/2014/main" id="{FB9FE5CC-4040-47B8-AFB4-1D76B5091688}"/>
              </a:ext>
            </a:extLst>
          </p:cNvPr>
          <p:cNvSpPr txBox="1"/>
          <p:nvPr/>
        </p:nvSpPr>
        <p:spPr>
          <a:xfrm>
            <a:off x="152401" y="1556435"/>
            <a:ext cx="12039599" cy="646331"/>
          </a:xfrm>
          <a:prstGeom prst="rect">
            <a:avLst/>
          </a:prstGeom>
          <a:noFill/>
        </p:spPr>
        <p:txBody>
          <a:bodyPr wrap="square">
            <a:spAutoFit/>
          </a:bodyPr>
          <a:lstStyle/>
          <a:p>
            <a:r>
              <a:rPr lang="en-US" dirty="0"/>
              <a:t>They result from the </a:t>
            </a:r>
            <a:r>
              <a:rPr lang="en-US" b="1" dirty="0"/>
              <a:t>statistical trapping of dislocations</a:t>
            </a:r>
            <a:r>
              <a:rPr lang="en-US" dirty="0"/>
              <a:t> (during  solidification, random interactions, obstacles, forest dislocations </a:t>
            </a:r>
            <a:r>
              <a:rPr lang="en-US" dirty="0" err="1"/>
              <a:t>etc</a:t>
            </a:r>
            <a:r>
              <a:rPr lang="en-US" dirty="0"/>
              <a:t>)</a:t>
            </a:r>
            <a:endParaRPr lang="en-IN" dirty="0"/>
          </a:p>
        </p:txBody>
      </p:sp>
      <p:sp>
        <p:nvSpPr>
          <p:cNvPr id="14" name="TextBox 13">
            <a:extLst>
              <a:ext uri="{FF2B5EF4-FFF2-40B4-BE49-F238E27FC236}">
                <a16:creationId xmlns:a16="http://schemas.microsoft.com/office/drawing/2014/main" id="{DCFD422B-70E4-43DE-8FF3-98957F4DFAE4}"/>
              </a:ext>
            </a:extLst>
          </p:cNvPr>
          <p:cNvSpPr txBox="1"/>
          <p:nvPr/>
        </p:nvSpPr>
        <p:spPr>
          <a:xfrm>
            <a:off x="93133" y="2690336"/>
            <a:ext cx="12039598" cy="923330"/>
          </a:xfrm>
          <a:prstGeom prst="rect">
            <a:avLst/>
          </a:prstGeom>
          <a:noFill/>
        </p:spPr>
        <p:txBody>
          <a:bodyPr wrap="square">
            <a:spAutoFit/>
          </a:bodyPr>
          <a:lstStyle/>
          <a:p>
            <a:r>
              <a:rPr lang="en-US" b="1" dirty="0"/>
              <a:t>Examples: </a:t>
            </a:r>
          </a:p>
          <a:p>
            <a:pPr marL="285750" indent="-285750">
              <a:buFont typeface="Wingdings" panose="05000000000000000000" pitchFamily="2" charset="2"/>
              <a:buChar char="Ø"/>
            </a:pPr>
            <a:r>
              <a:rPr lang="en-US" b="1" dirty="0"/>
              <a:t>Uniaxial tension/compression: </a:t>
            </a:r>
            <a:r>
              <a:rPr lang="en-US" dirty="0"/>
              <a:t> dislocations multiply and entangle, but since strain is uniform, they form SSDs.</a:t>
            </a:r>
          </a:p>
          <a:p>
            <a:pPr marL="285750" indent="-285750">
              <a:buFont typeface="Wingdings" panose="05000000000000000000" pitchFamily="2" charset="2"/>
              <a:buChar char="Ø"/>
            </a:pPr>
            <a:r>
              <a:rPr lang="en-US" b="1" dirty="0"/>
              <a:t>Slip band formation: </a:t>
            </a:r>
            <a:r>
              <a:rPr lang="en-US" dirty="0"/>
              <a:t>many dislocations pile up statistically, not necessarily producing misorientation.</a:t>
            </a:r>
          </a:p>
        </p:txBody>
      </p:sp>
    </p:spTree>
    <p:extLst>
      <p:ext uri="{BB962C8B-B14F-4D97-AF65-F5344CB8AC3E}">
        <p14:creationId xmlns:p14="http://schemas.microsoft.com/office/powerpoint/2010/main" val="339185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3AECEC7A-A4F1-46B6-A44E-EAECA753A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167" y="213077"/>
            <a:ext cx="9647767" cy="643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47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6690</TotalTime>
  <Words>1676</Words>
  <Application>Microsoft Office PowerPoint</Application>
  <PresentationFormat>Widescreen</PresentationFormat>
  <Paragraphs>92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Mechanical Behavior</dc:title>
  <dc:creator>Devi Lal</dc:creator>
  <cp:lastModifiedBy>Devi Lal</cp:lastModifiedBy>
  <cp:revision>64</cp:revision>
  <dcterms:created xsi:type="dcterms:W3CDTF">2023-12-27T07:09:04Z</dcterms:created>
  <dcterms:modified xsi:type="dcterms:W3CDTF">2025-09-08T03:09:25Z</dcterms:modified>
</cp:coreProperties>
</file>